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404" r:id="rId3"/>
    <p:sldId id="423" r:id="rId4"/>
    <p:sldId id="257" r:id="rId5"/>
    <p:sldId id="428" r:id="rId6"/>
    <p:sldId id="403" r:id="rId7"/>
    <p:sldId id="283" r:id="rId8"/>
    <p:sldId id="385" r:id="rId9"/>
    <p:sldId id="352" r:id="rId10"/>
    <p:sldId id="353" r:id="rId11"/>
    <p:sldId id="375" r:id="rId12"/>
    <p:sldId id="405" r:id="rId13"/>
    <p:sldId id="406" r:id="rId14"/>
    <p:sldId id="426" r:id="rId15"/>
    <p:sldId id="289" r:id="rId16"/>
    <p:sldId id="370" r:id="rId17"/>
    <p:sldId id="372" r:id="rId18"/>
    <p:sldId id="355" r:id="rId19"/>
    <p:sldId id="409" r:id="rId20"/>
    <p:sldId id="360" r:id="rId21"/>
    <p:sldId id="361" r:id="rId22"/>
    <p:sldId id="288" r:id="rId23"/>
    <p:sldId id="286" r:id="rId24"/>
    <p:sldId id="287" r:id="rId25"/>
    <p:sldId id="413" r:id="rId26"/>
    <p:sldId id="429" r:id="rId27"/>
    <p:sldId id="430" r:id="rId28"/>
    <p:sldId id="431" r:id="rId29"/>
    <p:sldId id="414" r:id="rId30"/>
    <p:sldId id="415" r:id="rId31"/>
    <p:sldId id="416" r:id="rId32"/>
    <p:sldId id="432" r:id="rId33"/>
    <p:sldId id="417" r:id="rId34"/>
    <p:sldId id="420" r:id="rId35"/>
    <p:sldId id="321" r:id="rId36"/>
    <p:sldId id="422" r:id="rId37"/>
    <p:sldId id="392" r:id="rId38"/>
    <p:sldId id="395" r:id="rId39"/>
    <p:sldId id="393" r:id="rId40"/>
    <p:sldId id="330" r:id="rId41"/>
    <p:sldId id="281" r:id="rId42"/>
  </p:sldIdLst>
  <p:sldSz cx="9144000" cy="5143500" type="screen16x9"/>
  <p:notesSz cx="6858000" cy="9144000"/>
  <p:embeddedFontLst>
    <p:embeddedFont>
      <p:font typeface="Calibri" panose="020F0502020204030204" pitchFamily="34" charset="0"/>
      <p:regular r:id="rId44"/>
      <p:bold r:id="rId45"/>
      <p:italic r:id="rId46"/>
      <p:boldItalic r:id="rId47"/>
    </p:embeddedFont>
    <p:embeddedFont>
      <p:font typeface="Nunito" panose="020B0604020202020204" charset="0"/>
      <p:regular r:id="rId48"/>
      <p:bold r:id="rId49"/>
      <p:italic r:id="rId50"/>
      <p:boldItalic r:id="rId51"/>
    </p:embeddedFont>
    <p:embeddedFont>
      <p:font typeface="Open Sans" panose="020B0606030504020204" pitchFamily="34" charset="0"/>
      <p:regular r:id="rId52"/>
      <p:bold r:id="rId53"/>
      <p:italic r:id="rId54"/>
      <p:boldItalic r:id="rId55"/>
    </p:embeddedFont>
    <p:embeddedFont>
      <p:font typeface="Quicksand"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CA" sz="1200" b="0" i="0" u="none" strike="noStrike" cap="none">
                <a:solidFill>
                  <a:schemeClr val="dk1"/>
                </a:solidFill>
                <a:latin typeface="Calibri"/>
                <a:ea typeface="Calibri"/>
                <a:cs typeface="Calibri"/>
                <a:sym typeface="Calibri"/>
              </a:rPr>
              <a:t>‹#›</a:t>
            </a:fld>
            <a:endParaRPr lang="en-CA"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80" name="Shape 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91774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80" name="Shape 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07267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55949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81807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7760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90159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197493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83005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39209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01416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4006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72699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9638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04339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9900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116967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27838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1263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5782259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752994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714925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39" name="Shape 1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7275494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2473811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252456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878198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2811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6425699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013783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192090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317857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5708844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80" name="Shape 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637937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96" name="Shape 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6782982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19157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04" name="Shape 10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88533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r>
              <a:rPr lang="en-CA" sz="1200" b="0" i="0" u="none" strike="noStrike" kern="1200" cap="none" dirty="0" err="1">
                <a:solidFill>
                  <a:schemeClr val="dk1"/>
                </a:solidFill>
                <a:latin typeface="Arial"/>
                <a:ea typeface="Arial"/>
                <a:cs typeface="Arial"/>
                <a:sym typeface="Arial"/>
              </a:rPr>
              <a:t>Kahoot</a:t>
            </a:r>
            <a:endParaRPr lang="en-CA" sz="1200" b="0" i="0" u="none" strike="noStrike" kern="1200" cap="none" dirty="0">
              <a:solidFill>
                <a:schemeClr val="dk1"/>
              </a:solidFill>
              <a:latin typeface="Arial"/>
              <a:ea typeface="Arial"/>
              <a:cs typeface="Arial"/>
              <a:sym typeface="Arial"/>
            </a:endParaRPr>
          </a:p>
          <a:p>
            <a:r>
              <a:rPr lang="en-CA" sz="1200" b="0" i="0" u="none" strike="noStrike" kern="1200" cap="none" dirty="0" err="1">
                <a:solidFill>
                  <a:schemeClr val="dk1"/>
                </a:solidFill>
                <a:latin typeface="Arial"/>
                <a:ea typeface="Arial"/>
                <a:cs typeface="Arial"/>
                <a:sym typeface="Arial"/>
              </a:rPr>
              <a:t>rbillan</a:t>
            </a:r>
            <a:endParaRPr lang="en-CA" sz="1200" b="0" i="0" u="none" strike="noStrike" kern="1200" cap="none" dirty="0">
              <a:solidFill>
                <a:schemeClr val="dk1"/>
              </a:solidFill>
              <a:latin typeface="Arial"/>
              <a:ea typeface="Arial"/>
              <a:cs typeface="Arial"/>
              <a:sym typeface="Arial"/>
            </a:endParaRPr>
          </a:p>
          <a:p>
            <a:r>
              <a:rPr lang="en-CA" sz="1200" b="0" i="0" u="none" strike="noStrike" kern="1200" cap="none" dirty="0">
                <a:solidFill>
                  <a:schemeClr val="dk1"/>
                </a:solidFill>
                <a:latin typeface="Arial"/>
                <a:ea typeface="Arial"/>
                <a:cs typeface="Arial"/>
                <a:sym typeface="Arial"/>
              </a:rPr>
              <a:t>Education1</a:t>
            </a:r>
          </a:p>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86" name="Shape 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35544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39" name="Shape 13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71331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274" name="Shape 2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3495977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180" name="Shape 1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4847328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685800" y="1597819"/>
            <a:ext cx="7772400" cy="110251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7" name="Shape 17"/>
          <p:cNvSpPr txBox="1">
            <a:spLocks noGrp="1"/>
          </p:cNvSpPr>
          <p:nvPr>
            <p:ph type="subTitle" idx="1"/>
          </p:nvPr>
        </p:nvSpPr>
        <p:spPr>
          <a:xfrm>
            <a:off x="1371600" y="2914650"/>
            <a:ext cx="6400799" cy="1314448"/>
          </a:xfrm>
          <a:prstGeom prst="rect">
            <a:avLst/>
          </a:prstGeom>
          <a:noFill/>
          <a:ln>
            <a:noFill/>
          </a:ln>
        </p:spPr>
        <p:txBody>
          <a:bodyPr lIns="91425" tIns="91425" rIns="91425" bIns="91425" anchor="t" anchorCtr="0"/>
          <a:lstStyle>
            <a:lvl1pPr marL="0" marR="0" lvl="0" indent="0" algn="ctr" rtl="0">
              <a:lnSpc>
                <a:spcPct val="100000"/>
              </a:lnSpc>
              <a:spcBef>
                <a:spcPts val="64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1pPr>
            <a:lvl2pPr marL="457200" marR="0" lvl="1" indent="0" algn="ctr" rtl="0">
              <a:lnSpc>
                <a:spcPct val="100000"/>
              </a:lnSpc>
              <a:spcBef>
                <a:spcPts val="56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2pPr>
            <a:lvl3pPr marL="914400" marR="0" lvl="2" indent="0" algn="ctr" rtl="0">
              <a:lnSpc>
                <a:spcPct val="100000"/>
              </a:lnSpc>
              <a:spcBef>
                <a:spcPts val="48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3pPr>
            <a:lvl4pPr marL="1371600" marR="0" lvl="3" indent="0" algn="ctr" rtl="0">
              <a:lnSpc>
                <a:spcPct val="100000"/>
              </a:lnSpc>
              <a:spcBef>
                <a:spcPts val="40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4pPr>
            <a:lvl5pPr marL="1828800" marR="0" lvl="4" indent="0" algn="ctr" rtl="0">
              <a:lnSpc>
                <a:spcPct val="100000"/>
              </a:lnSpc>
              <a:spcBef>
                <a:spcPts val="40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5pPr>
            <a:lvl6pPr marL="2286000" marR="0" lvl="5" indent="0" algn="ctr" rtl="0">
              <a:lnSpc>
                <a:spcPct val="100000"/>
              </a:lnSpc>
              <a:spcBef>
                <a:spcPts val="40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6pPr>
            <a:lvl7pPr marL="2743200" marR="0" lvl="6" indent="0" algn="ctr" rtl="0">
              <a:lnSpc>
                <a:spcPct val="100000"/>
              </a:lnSpc>
              <a:spcBef>
                <a:spcPts val="40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7pPr>
            <a:lvl8pPr marL="3200400" marR="0" lvl="7" indent="0" algn="ctr" rtl="0">
              <a:lnSpc>
                <a:spcPct val="100000"/>
              </a:lnSpc>
              <a:spcBef>
                <a:spcPts val="40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8pPr>
            <a:lvl9pPr marL="3657600" marR="0" lvl="8" indent="0" algn="ctr" rtl="0">
              <a:lnSpc>
                <a:spcPct val="100000"/>
              </a:lnSpc>
              <a:spcBef>
                <a:spcPts val="40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8" name="Shape 18"/>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9" name="Shape 19"/>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5463776" y="1371599"/>
            <a:ext cx="4388642" cy="20574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80" name="Shape 80"/>
          <p:cNvSpPr txBox="1">
            <a:spLocks noGrp="1"/>
          </p:cNvSpPr>
          <p:nvPr>
            <p:ph type="body" idx="1"/>
          </p:nvPr>
        </p:nvSpPr>
        <p:spPr>
          <a:xfrm rot="5400000">
            <a:off x="1272777" y="-609598"/>
            <a:ext cx="4388642" cy="6019798"/>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Shape 8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35" name="Shape 35"/>
          <p:cNvSpPr txBox="1">
            <a:spLocks noGrp="1"/>
          </p:cNvSpPr>
          <p:nvPr>
            <p:ph type="body" idx="1"/>
          </p:nvPr>
        </p:nvSpPr>
        <p:spPr>
          <a:xfrm>
            <a:off x="457200" y="1200150"/>
            <a:ext cx="4038598" cy="3394472"/>
          </a:xfrm>
          <a:prstGeom prst="rect">
            <a:avLst/>
          </a:prstGeom>
          <a:noFill/>
          <a:ln>
            <a:noFill/>
          </a:ln>
        </p:spPr>
        <p:txBody>
          <a:bodyPr lIns="91425" tIns="91425" rIns="91425" bIns="91425" anchor="t" anchorCtr="0"/>
          <a:lstStyle>
            <a:lvl1pPr marL="342900" marR="0" lvl="0" indent="-508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 name="Shape 36"/>
          <p:cNvSpPr txBox="1">
            <a:spLocks noGrp="1"/>
          </p:cNvSpPr>
          <p:nvPr>
            <p:ph type="body" idx="2"/>
          </p:nvPr>
        </p:nvSpPr>
        <p:spPr>
          <a:xfrm>
            <a:off x="4648200" y="1200150"/>
            <a:ext cx="4038598" cy="3394472"/>
          </a:xfrm>
          <a:prstGeom prst="rect">
            <a:avLst/>
          </a:prstGeom>
          <a:noFill/>
          <a:ln>
            <a:noFill/>
          </a:ln>
        </p:spPr>
        <p:txBody>
          <a:bodyPr lIns="91425" tIns="91425" rIns="91425" bIns="91425" anchor="t" anchorCtr="0"/>
          <a:lstStyle>
            <a:lvl1pPr marL="342900" marR="0" lvl="0" indent="-508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9" name="Shape 39"/>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108165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23" name="Shape 23"/>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24" name="Shape 24"/>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5" name="Shape 25"/>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3305176"/>
            <a:ext cx="7772400" cy="1021554"/>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29" name="Shape 29"/>
          <p:cNvSpPr txBox="1">
            <a:spLocks noGrp="1"/>
          </p:cNvSpPr>
          <p:nvPr>
            <p:ph type="body" idx="1"/>
          </p:nvPr>
        </p:nvSpPr>
        <p:spPr>
          <a:xfrm>
            <a:off x="722312" y="2180033"/>
            <a:ext cx="7772400" cy="112514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888888"/>
              </a:buClr>
              <a:buFont typeface="Calibri"/>
              <a:buNone/>
              <a:defRPr sz="14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1" name="Shape 31"/>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2" name="Shape 32"/>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2" name="Shape 42"/>
          <p:cNvSpPr txBox="1">
            <a:spLocks noGrp="1"/>
          </p:cNvSpPr>
          <p:nvPr>
            <p:ph type="body" idx="1"/>
          </p:nvPr>
        </p:nvSpPr>
        <p:spPr>
          <a:xfrm>
            <a:off x="457200" y="1151333"/>
            <a:ext cx="4040187" cy="47982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9pPr>
          </a:lstStyle>
          <a:p>
            <a:endParaRPr/>
          </a:p>
        </p:txBody>
      </p:sp>
      <p:sp>
        <p:nvSpPr>
          <p:cNvPr id="43" name="Shape 43"/>
          <p:cNvSpPr txBox="1">
            <a:spLocks noGrp="1"/>
          </p:cNvSpPr>
          <p:nvPr>
            <p:ph type="body" idx="2"/>
          </p:nvPr>
        </p:nvSpPr>
        <p:spPr>
          <a:xfrm>
            <a:off x="457200" y="1631154"/>
            <a:ext cx="4040187" cy="2963464"/>
          </a:xfrm>
          <a:prstGeom prst="rect">
            <a:avLst/>
          </a:prstGeom>
          <a:noFill/>
          <a:ln>
            <a:noFill/>
          </a:ln>
        </p:spPr>
        <p:txBody>
          <a:bodyPr lIns="91425" tIns="91425" rIns="91425" bIns="91425" anchor="t" anchorCtr="0"/>
          <a:lstStyle>
            <a:lvl1pPr marL="342900" marR="0" lvl="0" indent="-508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Shape 44"/>
          <p:cNvSpPr txBox="1">
            <a:spLocks noGrp="1"/>
          </p:cNvSpPr>
          <p:nvPr>
            <p:ph type="body" idx="3"/>
          </p:nvPr>
        </p:nvSpPr>
        <p:spPr>
          <a:xfrm>
            <a:off x="4645026" y="1151333"/>
            <a:ext cx="4041773" cy="47982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9pPr>
          </a:lstStyle>
          <a:p>
            <a:endParaRPr/>
          </a:p>
        </p:txBody>
      </p:sp>
      <p:sp>
        <p:nvSpPr>
          <p:cNvPr id="45" name="Shape 45"/>
          <p:cNvSpPr txBox="1">
            <a:spLocks noGrp="1"/>
          </p:cNvSpPr>
          <p:nvPr>
            <p:ph type="body" idx="4"/>
          </p:nvPr>
        </p:nvSpPr>
        <p:spPr>
          <a:xfrm>
            <a:off x="4645026" y="1631154"/>
            <a:ext cx="4041773" cy="2963464"/>
          </a:xfrm>
          <a:prstGeom prst="rect">
            <a:avLst/>
          </a:prstGeom>
          <a:noFill/>
          <a:ln>
            <a:noFill/>
          </a:ln>
        </p:spPr>
        <p:txBody>
          <a:bodyPr lIns="91425" tIns="91425" rIns="91425" bIns="91425" anchor="t" anchorCtr="0"/>
          <a:lstStyle>
            <a:lvl1pPr marL="342900" marR="0" lvl="0" indent="-508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6" name="Shape 46"/>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7" name="Shape 47"/>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8" name="Shape 48"/>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51" name="Shape 51"/>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Shape 52"/>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Shape 53"/>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6" name="Shape 56"/>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Shape 57"/>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4785"/>
            <a:ext cx="3008313" cy="871538"/>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60" name="Shape 60"/>
          <p:cNvSpPr txBox="1">
            <a:spLocks noGrp="1"/>
          </p:cNvSpPr>
          <p:nvPr>
            <p:ph type="body" idx="1"/>
          </p:nvPr>
        </p:nvSpPr>
        <p:spPr>
          <a:xfrm>
            <a:off x="3575050" y="204788"/>
            <a:ext cx="5111750" cy="4389834"/>
          </a:xfrm>
          <a:prstGeom prst="rect">
            <a:avLst/>
          </a:prstGeom>
          <a:noFill/>
          <a:ln>
            <a:noFill/>
          </a:ln>
        </p:spPr>
        <p:txBody>
          <a:bodyPr lIns="91425" tIns="91425" rIns="91425" bIns="91425" anchor="t" anchorCtr="0"/>
          <a:lstStyle>
            <a:lvl1pPr marL="342900" marR="0" lvl="0" indent="-508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 name="Shape 61"/>
          <p:cNvSpPr txBox="1">
            <a:spLocks noGrp="1"/>
          </p:cNvSpPr>
          <p:nvPr>
            <p:ph type="body" idx="2"/>
          </p:nvPr>
        </p:nvSpPr>
        <p:spPr>
          <a:xfrm>
            <a:off x="457200" y="1076325"/>
            <a:ext cx="3008313" cy="3518296"/>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9pPr>
          </a:lstStyle>
          <a:p>
            <a:endParaRPr/>
          </a:p>
        </p:txBody>
      </p:sp>
      <p:sp>
        <p:nvSpPr>
          <p:cNvPr id="62" name="Shape 6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Shape 6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3600450"/>
            <a:ext cx="5486399" cy="425053"/>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67" name="Shape 67"/>
          <p:cNvSpPr>
            <a:spLocks noGrp="1"/>
          </p:cNvSpPr>
          <p:nvPr>
            <p:ph type="pic" idx="2"/>
          </p:nvPr>
        </p:nvSpPr>
        <p:spPr>
          <a:xfrm>
            <a:off x="1792288" y="459581"/>
            <a:ext cx="5486399" cy="3086098"/>
          </a:xfrm>
          <a:prstGeom prst="rect">
            <a:avLst/>
          </a:prstGeom>
          <a:noFill/>
          <a:ln>
            <a:noFill/>
          </a:ln>
        </p:spPr>
        <p:txBody>
          <a:bodyPr lIns="91425" tIns="91425" rIns="91425" bIns="91425" anchor="ctr" anchorCtr="0"/>
          <a:lstStyle>
            <a:lvl1pPr lvl="0">
              <a:spcBef>
                <a:spcPts val="0"/>
              </a:spcBef>
              <a:buNone/>
              <a:defRPr/>
            </a:lvl1pPr>
          </a:lstStyle>
          <a:p>
            <a:endParaRPr/>
          </a:p>
        </p:txBody>
      </p:sp>
      <p:sp>
        <p:nvSpPr>
          <p:cNvPr id="68" name="Shape 68"/>
          <p:cNvSpPr txBox="1">
            <a:spLocks noGrp="1"/>
          </p:cNvSpPr>
          <p:nvPr>
            <p:ph type="body" idx="1"/>
          </p:nvPr>
        </p:nvSpPr>
        <p:spPr>
          <a:xfrm>
            <a:off x="1792288" y="4025503"/>
            <a:ext cx="5486399" cy="603647"/>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9pPr>
          </a:lstStyle>
          <a:p>
            <a:endParaRPr/>
          </a:p>
        </p:txBody>
      </p:sp>
      <p:sp>
        <p:nvSpPr>
          <p:cNvPr id="69" name="Shape 69"/>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0" name="Shape 70"/>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74" name="Shape 74"/>
          <p:cNvSpPr txBox="1">
            <a:spLocks noGrp="1"/>
          </p:cNvSpPr>
          <p:nvPr>
            <p:ph type="body" idx="1"/>
          </p:nvPr>
        </p:nvSpPr>
        <p:spPr>
          <a:xfrm rot="5400000">
            <a:off x="2874763" y="-1217413"/>
            <a:ext cx="3394472" cy="8229600"/>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5" name="Shape 75"/>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6" name="Shape 76"/>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77" name="Shape 77"/>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dt" idx="10"/>
          </p:nvPr>
        </p:nvSpPr>
        <p:spPr>
          <a:xfrm>
            <a:off x="457200" y="4767262"/>
            <a:ext cx="2133598"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3124200" y="4767262"/>
            <a:ext cx="2895600" cy="273842"/>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6553200" y="4767262"/>
            <a:ext cx="2133598"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888888"/>
              </a:buClr>
              <a:buSzPct val="25000"/>
              <a:buFont typeface="Calibri"/>
              <a:buNone/>
            </a:pPr>
            <a:fld id="{00000000-1234-1234-1234-123412341234}" type="slidenum">
              <a:rPr lang="en-CA" sz="1200" b="0" i="0" u="none" strike="noStrike" cap="none">
                <a:solidFill>
                  <a:srgbClr val="888888"/>
                </a:solidFill>
                <a:latin typeface="Calibri"/>
                <a:ea typeface="Calibri"/>
                <a:cs typeface="Calibri"/>
                <a:sym typeface="Calibri"/>
              </a:rPr>
              <a:t>‹#›</a:t>
            </a:fld>
            <a:endParaRPr lang="en-CA"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descr="Viewpoint Leadership - Regular Slide.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9" name="Shape 89"/>
          <p:cNvSpPr txBox="1"/>
          <p:nvPr/>
        </p:nvSpPr>
        <p:spPr>
          <a:xfrm>
            <a:off x="3369150" y="1421150"/>
            <a:ext cx="5542500" cy="1143300"/>
          </a:xfrm>
          <a:prstGeom prst="rect">
            <a:avLst/>
          </a:prstGeom>
          <a:noFill/>
          <a:ln>
            <a:noFill/>
          </a:ln>
        </p:spPr>
        <p:txBody>
          <a:bodyPr lIns="91425" tIns="45700" rIns="91425" bIns="45700" anchor="ctr" anchorCtr="0">
            <a:noAutofit/>
          </a:bodyPr>
          <a:lstStyle/>
          <a:p>
            <a:pPr lvl="1" algn="ctr">
              <a:buClr>
                <a:schemeClr val="lt1"/>
              </a:buClr>
              <a:buSzPct val="25000"/>
            </a:pPr>
            <a:br>
              <a:rPr lang="en-CA" sz="2400" b="1" dirty="0">
                <a:solidFill>
                  <a:srgbClr val="00A99D"/>
                </a:solidFill>
                <a:latin typeface="Nunito"/>
                <a:ea typeface="Nunito"/>
                <a:cs typeface="Nunito"/>
                <a:sym typeface="Nunito"/>
              </a:rPr>
            </a:br>
            <a:br>
              <a:rPr lang="en-CA" sz="2400" b="1" dirty="0">
                <a:solidFill>
                  <a:srgbClr val="00A99D"/>
                </a:solidFill>
                <a:latin typeface="Nunito"/>
                <a:ea typeface="Nunito"/>
                <a:cs typeface="Nunito"/>
                <a:sym typeface="Nunito"/>
              </a:rPr>
            </a:br>
            <a:br>
              <a:rPr lang="en-CA" sz="2400" b="1" dirty="0">
                <a:solidFill>
                  <a:srgbClr val="00A99D"/>
                </a:solidFill>
                <a:latin typeface="Nunito"/>
                <a:ea typeface="Nunito"/>
                <a:cs typeface="Nunito"/>
                <a:sym typeface="Nunito"/>
              </a:rPr>
            </a:br>
            <a:r>
              <a:rPr lang="en-US" sz="2000" b="1" dirty="0">
                <a:solidFill>
                  <a:srgbClr val="00A99D"/>
                </a:solidFill>
                <a:latin typeface="Nunito"/>
                <a:ea typeface="Nunito"/>
                <a:cs typeface="Nunito"/>
                <a:sym typeface="Nunito"/>
              </a:rPr>
              <a:t>Optimizing Your </a:t>
            </a:r>
            <a:br>
              <a:rPr lang="en-US" sz="2000" b="1">
                <a:solidFill>
                  <a:srgbClr val="00A99D"/>
                </a:solidFill>
                <a:latin typeface="Nunito"/>
                <a:ea typeface="Nunito"/>
                <a:cs typeface="Nunito"/>
                <a:sym typeface="Nunito"/>
              </a:rPr>
            </a:br>
            <a:r>
              <a:rPr lang="en-US" sz="2000" b="1">
                <a:solidFill>
                  <a:srgbClr val="00A99D"/>
                </a:solidFill>
                <a:latin typeface="Nunito"/>
                <a:ea typeface="Nunito"/>
                <a:cs typeface="Nunito"/>
                <a:sym typeface="Nunito"/>
              </a:rPr>
              <a:t>  PsyCap</a:t>
            </a:r>
            <a:r>
              <a:rPr lang="en-US" sz="2000" b="1" dirty="0">
                <a:solidFill>
                  <a:srgbClr val="00A99D"/>
                </a:solidFill>
                <a:latin typeface="Nunito"/>
                <a:ea typeface="Nunito"/>
                <a:cs typeface="Nunito"/>
                <a:sym typeface="Nunito"/>
              </a:rPr>
              <a:t> Mindset ™</a:t>
            </a:r>
            <a:endParaRPr lang="en-CA" sz="2000" dirty="0">
              <a:solidFill>
                <a:srgbClr val="B7B7B7"/>
              </a:solidFill>
              <a:latin typeface="Nunito"/>
              <a:ea typeface="Nunito"/>
              <a:cs typeface="Nunito"/>
              <a:sym typeface="Nunito"/>
            </a:endParaRPr>
          </a:p>
        </p:txBody>
      </p:sp>
      <p:sp>
        <p:nvSpPr>
          <p:cNvPr id="90" name="Shape 90"/>
          <p:cNvSpPr txBox="1"/>
          <p:nvPr/>
        </p:nvSpPr>
        <p:spPr>
          <a:xfrm>
            <a:off x="5025177" y="3330193"/>
            <a:ext cx="5331899" cy="533400"/>
          </a:xfrm>
          <a:prstGeom prst="rect">
            <a:avLst/>
          </a:prstGeom>
          <a:noFill/>
          <a:ln>
            <a:noFill/>
          </a:ln>
        </p:spPr>
        <p:txBody>
          <a:bodyPr lIns="91425" tIns="45700" rIns="91425" bIns="45700" anchor="t" anchorCtr="0">
            <a:noAutofit/>
          </a:bodyPr>
          <a:lstStyle/>
          <a:p>
            <a:pPr lvl="0" rtl="0">
              <a:spcBef>
                <a:spcPts val="0"/>
              </a:spcBef>
              <a:buClr>
                <a:srgbClr val="FF9300"/>
              </a:buClr>
              <a:buSzPct val="25000"/>
              <a:buFont typeface="Quicksand"/>
              <a:buNone/>
            </a:pPr>
            <a:r>
              <a:rPr lang="en-CA" b="1" dirty="0">
                <a:solidFill>
                  <a:srgbClr val="00A99D"/>
                </a:solidFill>
                <a:latin typeface="Nunito"/>
                <a:ea typeface="Nunito"/>
                <a:cs typeface="Nunito"/>
                <a:sym typeface="Nunito"/>
              </a:rPr>
              <a:t>PSEWEB: August 13, 2018</a:t>
            </a:r>
          </a:p>
        </p:txBody>
      </p:sp>
      <p:cxnSp>
        <p:nvCxnSpPr>
          <p:cNvPr id="91" name="Shape 91"/>
          <p:cNvCxnSpPr/>
          <p:nvPr/>
        </p:nvCxnSpPr>
        <p:spPr>
          <a:xfrm>
            <a:off x="3626655" y="3214021"/>
            <a:ext cx="4904700" cy="0"/>
          </a:xfrm>
          <a:prstGeom prst="straightConnector1">
            <a:avLst/>
          </a:prstGeom>
          <a:noFill/>
          <a:ln w="19050" cap="flat" cmpd="sng">
            <a:solidFill>
              <a:srgbClr val="EFEFEF"/>
            </a:solidFill>
            <a:prstDash val="solid"/>
            <a:round/>
            <a:headEnd type="none" w="med" len="med"/>
            <a:tailEnd type="none" w="med" len="med"/>
          </a:ln>
        </p:spPr>
      </p:cxnSp>
      <p:pic>
        <p:nvPicPr>
          <p:cNvPr id="92" name="Shape 92" descr="Logo.png"/>
          <p:cNvPicPr preferRelativeResize="0"/>
          <p:nvPr/>
        </p:nvPicPr>
        <p:blipFill rotWithShape="1">
          <a:blip r:embed="rId4">
            <a:alphaModFix/>
          </a:blip>
          <a:srcRect/>
          <a:stretch/>
        </p:blipFill>
        <p:spPr>
          <a:xfrm>
            <a:off x="7542206" y="4749263"/>
            <a:ext cx="1428900" cy="242400"/>
          </a:xfrm>
          <a:prstGeom prst="rect">
            <a:avLst/>
          </a:prstGeom>
          <a:noFill/>
          <a:ln>
            <a:noFill/>
          </a:ln>
        </p:spPr>
      </p:pic>
      <p:pic>
        <p:nvPicPr>
          <p:cNvPr id="3" name="Picture 2" descr="A group of people looking at each other&#10;&#10;Description generated with very high confidence">
            <a:extLst>
              <a:ext uri="{FF2B5EF4-FFF2-40B4-BE49-F238E27FC236}">
                <a16:creationId xmlns:a16="http://schemas.microsoft.com/office/drawing/2014/main" id="{9C086228-6A69-4B9B-AAAE-F15AA683A5E2}"/>
              </a:ext>
            </a:extLst>
          </p:cNvPr>
          <p:cNvPicPr>
            <a:picLocks noChangeAspect="1"/>
          </p:cNvPicPr>
          <p:nvPr/>
        </p:nvPicPr>
        <p:blipFill>
          <a:blip r:embed="rId5"/>
          <a:stretch>
            <a:fillRect/>
          </a:stretch>
        </p:blipFill>
        <p:spPr>
          <a:xfrm>
            <a:off x="120077" y="1239324"/>
            <a:ext cx="4294830" cy="2855644"/>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83" name="Shape 183"/>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Hope Theory + Goal Setting </a:t>
            </a:r>
          </a:p>
        </p:txBody>
      </p:sp>
      <p:sp>
        <p:nvSpPr>
          <p:cNvPr id="184" name="Shape 184"/>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Goal directed thinking: ability to create clear and meaningful goals (communicate these goals).</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Will-Power: grit and determination (belief is important).</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Way-Power: ability to imagine different strategies to achieve a goal</a:t>
            </a:r>
            <a:r>
              <a:rPr lang="en-CA" sz="1800" dirty="0">
                <a:solidFill>
                  <a:schemeClr val="bg1">
                    <a:lumMod val="50000"/>
                  </a:schemeClr>
                </a:solidFill>
                <a:latin typeface="Nunito"/>
                <a:ea typeface="Nunito"/>
                <a:cs typeface="Nunito"/>
                <a:sym typeface="Nunito"/>
              </a:rPr>
              <a:t>	.</a:t>
            </a:r>
            <a:endParaRPr sz="1800" dirty="0">
              <a:solidFill>
                <a:schemeClr val="bg1">
                  <a:lumMod val="50000"/>
                </a:schemeClr>
              </a:solidFill>
              <a:latin typeface="Nunito"/>
              <a:ea typeface="Nunito"/>
              <a:cs typeface="Nunito"/>
              <a:sym typeface="Nunito"/>
            </a:endParaRPr>
          </a:p>
        </p:txBody>
      </p:sp>
      <p:sp>
        <p:nvSpPr>
          <p:cNvPr id="185" name="Shape 185"/>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2609383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83" name="Shape 183"/>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Hope Theory + Goal Setting </a:t>
            </a:r>
          </a:p>
        </p:txBody>
      </p:sp>
      <p:pic>
        <p:nvPicPr>
          <p:cNvPr id="4" name="Picture 3"/>
          <p:cNvPicPr>
            <a:picLocks noChangeAspect="1"/>
          </p:cNvPicPr>
          <p:nvPr/>
        </p:nvPicPr>
        <p:blipFill>
          <a:blip r:embed="rId4"/>
          <a:stretch>
            <a:fillRect/>
          </a:stretch>
        </p:blipFill>
        <p:spPr>
          <a:xfrm>
            <a:off x="5467300" y="2124436"/>
            <a:ext cx="3676650" cy="2452325"/>
          </a:xfrm>
          <a:prstGeom prst="rect">
            <a:avLst/>
          </a:prstGeom>
        </p:spPr>
      </p:pic>
      <p:sp>
        <p:nvSpPr>
          <p:cNvPr id="184" name="Shape 184"/>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How we define, describe and experience ‘happiness’ or ‘success’ is personal.</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Our potential story: we live out the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story we have created for ourselves.</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Goals: this is about you.</a:t>
            </a:r>
            <a:r>
              <a:rPr lang="en-CA" sz="1800" dirty="0">
                <a:solidFill>
                  <a:schemeClr val="bg1">
                    <a:lumMod val="50000"/>
                  </a:schemeClr>
                </a:solidFill>
                <a:latin typeface="Nunito"/>
                <a:ea typeface="Nunito"/>
                <a:cs typeface="Nunito"/>
                <a:sym typeface="Nunito"/>
              </a:rPr>
              <a:t>	</a:t>
            </a:r>
            <a:endParaRPr sz="1800" dirty="0">
              <a:solidFill>
                <a:schemeClr val="bg1">
                  <a:lumMod val="50000"/>
                </a:schemeClr>
              </a:solidFill>
              <a:latin typeface="Nunito"/>
              <a:ea typeface="Nunito"/>
              <a:cs typeface="Nunito"/>
              <a:sym typeface="Nunito"/>
            </a:endParaRPr>
          </a:p>
        </p:txBody>
      </p:sp>
      <p:sp>
        <p:nvSpPr>
          <p:cNvPr id="185" name="Shape 185"/>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112181377"/>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67" name="Shape 167"/>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Can he drive a car on his own?</a:t>
            </a:r>
          </a:p>
        </p:txBody>
      </p:sp>
      <p:sp>
        <p:nvSpPr>
          <p:cNvPr id="168" name="Shape 168"/>
          <p:cNvSpPr txBox="1"/>
          <p:nvPr/>
        </p:nvSpPr>
        <p:spPr>
          <a:xfrm>
            <a:off x="304800" y="1109663"/>
            <a:ext cx="8534400" cy="3011100"/>
          </a:xfrm>
          <a:prstGeom prst="rect">
            <a:avLst/>
          </a:prstGeom>
          <a:noFill/>
          <a:ln>
            <a:noFill/>
          </a:ln>
        </p:spPr>
        <p:txBody>
          <a:bodyPr lIns="91425" tIns="45700" rIns="91425" bIns="45700" anchor="t" anchorCtr="0">
            <a:noAutofit/>
          </a:bodyPr>
          <a:lstStyle/>
          <a:p>
            <a:pPr marL="63500" lvl="0" rtl="0">
              <a:spcBef>
                <a:spcPts val="0"/>
              </a:spcBef>
              <a:buClr>
                <a:srgbClr val="00A99D"/>
              </a:buClr>
              <a:buSzPct val="100000"/>
            </a:pPr>
            <a:endParaRPr lang="en-CA" sz="2200" dirty="0">
              <a:solidFill>
                <a:srgbClr val="B7B7B7"/>
              </a:solidFill>
              <a:latin typeface="Quicksand" panose="020B0604020202020204" charset="0"/>
              <a:ea typeface="Nunito"/>
              <a:cs typeface="Nunito"/>
              <a:sym typeface="Nunito"/>
            </a:endParaRPr>
          </a:p>
        </p:txBody>
      </p:sp>
      <p:sp>
        <p:nvSpPr>
          <p:cNvPr id="169" name="Shape 169"/>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451" y="1022750"/>
            <a:ext cx="5091111" cy="3378102"/>
          </a:xfrm>
          <a:prstGeom prst="rect">
            <a:avLst/>
          </a:prstGeom>
          <a:noFill/>
          <a:ln>
            <a:noFill/>
          </a:ln>
        </p:spPr>
      </p:pic>
    </p:spTree>
    <p:extLst>
      <p:ext uri="{BB962C8B-B14F-4D97-AF65-F5344CB8AC3E}">
        <p14:creationId xmlns:p14="http://schemas.microsoft.com/office/powerpoint/2010/main" val="3882421274"/>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67" name="Shape 167"/>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How can he drive a car on his own?</a:t>
            </a:r>
          </a:p>
        </p:txBody>
      </p:sp>
      <p:sp>
        <p:nvSpPr>
          <p:cNvPr id="168" name="Shape 168"/>
          <p:cNvSpPr txBox="1"/>
          <p:nvPr/>
        </p:nvSpPr>
        <p:spPr>
          <a:xfrm>
            <a:off x="304800" y="1109663"/>
            <a:ext cx="8534400" cy="3011100"/>
          </a:xfrm>
          <a:prstGeom prst="rect">
            <a:avLst/>
          </a:prstGeom>
          <a:noFill/>
          <a:ln>
            <a:noFill/>
          </a:ln>
        </p:spPr>
        <p:txBody>
          <a:bodyPr lIns="91425" tIns="45700" rIns="91425" bIns="45700" anchor="t" anchorCtr="0">
            <a:noAutofit/>
          </a:bodyPr>
          <a:lstStyle/>
          <a:p>
            <a:pPr marL="63500" lvl="0" rtl="0">
              <a:spcBef>
                <a:spcPts val="0"/>
              </a:spcBef>
              <a:buClr>
                <a:srgbClr val="00A99D"/>
              </a:buClr>
              <a:buSzPct val="100000"/>
            </a:pPr>
            <a:endParaRPr lang="en-CA" sz="2200" dirty="0">
              <a:solidFill>
                <a:srgbClr val="B7B7B7"/>
              </a:solidFill>
              <a:latin typeface="Quicksand" panose="020B0604020202020204" charset="0"/>
              <a:ea typeface="Nunito"/>
              <a:cs typeface="Nunito"/>
              <a:sym typeface="Nunito"/>
            </a:endParaRPr>
          </a:p>
        </p:txBody>
      </p:sp>
      <p:sp>
        <p:nvSpPr>
          <p:cNvPr id="169" name="Shape 169"/>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451" y="1022750"/>
            <a:ext cx="5091111" cy="3378102"/>
          </a:xfrm>
          <a:prstGeom prst="rect">
            <a:avLst/>
          </a:prstGeom>
          <a:noFill/>
          <a:ln>
            <a:noFill/>
          </a:ln>
        </p:spPr>
      </p:pic>
    </p:spTree>
    <p:extLst>
      <p:ext uri="{BB962C8B-B14F-4D97-AF65-F5344CB8AC3E}">
        <p14:creationId xmlns:p14="http://schemas.microsoft.com/office/powerpoint/2010/main" val="1495921079"/>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15" name="Shape 115"/>
          <p:cNvSpPr txBox="1"/>
          <p:nvPr/>
        </p:nvSpPr>
        <p:spPr>
          <a:xfrm>
            <a:off x="304800" y="1123950"/>
            <a:ext cx="8534400" cy="2763600"/>
          </a:xfrm>
          <a:prstGeom prst="rect">
            <a:avLst/>
          </a:prstGeom>
          <a:noFill/>
          <a:ln>
            <a:noFill/>
          </a:ln>
        </p:spPr>
        <p:txBody>
          <a:bodyPr lIns="91425" tIns="45700" rIns="91425" bIns="45700" anchor="t" anchorCtr="0">
            <a:noAutofit/>
          </a:bodyPr>
          <a:lstStyle/>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What is your goal?</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Why is this important to you? (clear, meaningful and provides motivation)</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How will you get there?</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The question is not “can I do this?”, it’s “how can I do this?”</a:t>
            </a:r>
          </a:p>
          <a:p>
            <a:pPr marL="19050" lvl="0" indent="-6350" algn="ctr">
              <a:lnSpc>
                <a:spcPct val="90000"/>
              </a:lnSpc>
              <a:buClr>
                <a:schemeClr val="lt1"/>
              </a:buClr>
              <a:buSzPct val="25000"/>
            </a:pPr>
            <a:endParaRPr sz="1800" dirty="0">
              <a:solidFill>
                <a:schemeClr val="bg1">
                  <a:lumMod val="50000"/>
                </a:schemeClr>
              </a:solidFill>
              <a:latin typeface="Nunito"/>
              <a:ea typeface="Nunito"/>
              <a:cs typeface="Nunito"/>
              <a:sym typeface="Nunito"/>
            </a:endParaRPr>
          </a:p>
        </p:txBody>
      </p:sp>
      <p:sp>
        <p:nvSpPr>
          <p:cNvPr id="116" name="Shape 116"/>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117" name="Shape 117"/>
          <p:cNvSpPr txBox="1"/>
          <p:nvPr/>
        </p:nvSpPr>
        <p:spPr>
          <a:xfrm>
            <a:off x="50" y="285750"/>
            <a:ext cx="9166800" cy="685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9300"/>
              </a:buClr>
              <a:buSzPct val="25000"/>
              <a:buFont typeface="Quicksand"/>
              <a:buNone/>
            </a:pPr>
            <a:r>
              <a:rPr lang="en-CA" sz="2800" b="0" i="0" u="none" strike="noStrike" cap="none" dirty="0">
                <a:solidFill>
                  <a:srgbClr val="00A99D"/>
                </a:solidFill>
                <a:latin typeface="Nunito"/>
                <a:ea typeface="Nunito"/>
                <a:cs typeface="Nunito"/>
                <a:sym typeface="Nunito"/>
              </a:rPr>
              <a:t>Consider</a:t>
            </a:r>
          </a:p>
        </p:txBody>
      </p:sp>
      <p:pic>
        <p:nvPicPr>
          <p:cNvPr id="119" name="Shape 119"/>
          <p:cNvPicPr preferRelativeResize="0"/>
          <p:nvPr/>
        </p:nvPicPr>
        <p:blipFill rotWithShape="1">
          <a:blip r:embed="rId4">
            <a:alphaModFix amt="3000"/>
          </a:blip>
          <a:srcRect/>
          <a:stretch/>
        </p:blipFill>
        <p:spPr>
          <a:xfrm>
            <a:off x="2492831" y="285750"/>
            <a:ext cx="4110900" cy="4110900"/>
          </a:xfrm>
          <a:prstGeom prst="rect">
            <a:avLst/>
          </a:prstGeom>
          <a:noFill/>
          <a:ln>
            <a:noFill/>
          </a:ln>
        </p:spPr>
      </p:pic>
    </p:spTree>
    <p:extLst>
      <p:ext uri="{BB962C8B-B14F-4D97-AF65-F5344CB8AC3E}">
        <p14:creationId xmlns:p14="http://schemas.microsoft.com/office/powerpoint/2010/main" val="1749561768"/>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pic>
        <p:nvPicPr>
          <p:cNvPr id="20" name="Picture 19"/>
          <p:cNvPicPr>
            <a:picLocks noChangeAspect="1"/>
          </p:cNvPicPr>
          <p:nvPr/>
        </p:nvPicPr>
        <p:blipFill>
          <a:blip r:embed="rId4"/>
          <a:stretch>
            <a:fillRect/>
          </a:stretch>
        </p:blipFill>
        <p:spPr>
          <a:xfrm>
            <a:off x="0" y="0"/>
            <a:ext cx="9166800" cy="5143500"/>
          </a:xfrm>
          <a:prstGeom prst="rect">
            <a:avLst/>
          </a:prstGeom>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chemeClr val="bg1"/>
                </a:solidFill>
                <a:latin typeface="Nunito"/>
                <a:ea typeface="Nunito"/>
                <a:cs typeface="Nunito"/>
                <a:sym typeface="Nunito"/>
              </a:rPr>
              <a:t>Self-Actualization</a:t>
            </a:r>
          </a:p>
        </p:txBody>
      </p:sp>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indent="-279400">
              <a:spcAft>
                <a:spcPts val="1000"/>
              </a:spcAft>
              <a:buClr>
                <a:srgbClr val="B7B7B7"/>
              </a:buClr>
              <a:buSzPct val="100000"/>
              <a:buFont typeface="Quicksand"/>
              <a:buChar char="•"/>
            </a:pPr>
            <a:endParaRPr lang="en-CA" sz="2200" dirty="0">
              <a:solidFill>
                <a:schemeClr val="bg1">
                  <a:lumMod val="75000"/>
                </a:schemeClr>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14" name="Text Placeholder 13"/>
          <p:cNvSpPr>
            <a:spLocks noGrp="1"/>
          </p:cNvSpPr>
          <p:nvPr>
            <p:ph type="body" idx="1"/>
          </p:nvPr>
        </p:nvSpPr>
        <p:spPr/>
        <p:txBody>
          <a:bodyPr/>
          <a:lstStyle/>
          <a:p>
            <a:pPr marL="292100" indent="0">
              <a:buNone/>
            </a:pPr>
            <a:endParaRPr lang="en-US" dirty="0"/>
          </a:p>
        </p:txBody>
      </p:sp>
      <p:sp>
        <p:nvSpPr>
          <p:cNvPr id="15" name="Text Placeholder 14"/>
          <p:cNvSpPr>
            <a:spLocks noGrp="1"/>
          </p:cNvSpPr>
          <p:nvPr>
            <p:ph type="body" idx="2"/>
          </p:nvPr>
        </p:nvSpPr>
        <p:spPr/>
        <p:txBody>
          <a:bodyPr/>
          <a:lstStyle/>
          <a:p>
            <a:pPr marL="292100" indent="0" algn="r">
              <a:buNone/>
            </a:pPr>
            <a:r>
              <a:rPr lang="en-US" sz="1800" dirty="0">
                <a:solidFill>
                  <a:schemeClr val="bg1"/>
                </a:solidFill>
                <a:latin typeface="Quicksand" panose="020B0604020202020204" charset="0"/>
                <a:ea typeface="Nunito"/>
                <a:cs typeface="Nunito"/>
                <a:sym typeface="Nunito"/>
              </a:rPr>
              <a:t>Where do you find</a:t>
            </a:r>
            <a:br>
              <a:rPr lang="en-US" sz="1800" dirty="0">
                <a:solidFill>
                  <a:schemeClr val="bg1"/>
                </a:solidFill>
                <a:latin typeface="Quicksand" panose="020B0604020202020204" charset="0"/>
                <a:ea typeface="Nunito"/>
                <a:cs typeface="Nunito"/>
                <a:sym typeface="Nunito"/>
              </a:rPr>
            </a:br>
            <a:r>
              <a:rPr lang="en-US" sz="1800" dirty="0">
                <a:solidFill>
                  <a:schemeClr val="bg1"/>
                </a:solidFill>
                <a:latin typeface="Quicksand" panose="020B0604020202020204" charset="0"/>
                <a:ea typeface="Nunito"/>
                <a:cs typeface="Nunito"/>
                <a:sym typeface="Nunito"/>
              </a:rPr>
              <a:t>meaning and</a:t>
            </a:r>
            <a:br>
              <a:rPr lang="en-US" sz="1800" dirty="0">
                <a:solidFill>
                  <a:schemeClr val="bg1"/>
                </a:solidFill>
                <a:latin typeface="Quicksand" panose="020B0604020202020204" charset="0"/>
                <a:ea typeface="Nunito"/>
                <a:cs typeface="Nunito"/>
                <a:sym typeface="Nunito"/>
              </a:rPr>
            </a:br>
            <a:r>
              <a:rPr lang="en-US" sz="1800" dirty="0">
                <a:solidFill>
                  <a:schemeClr val="bg1"/>
                </a:solidFill>
                <a:latin typeface="Quicksand" panose="020B0604020202020204" charset="0"/>
                <a:ea typeface="Nunito"/>
                <a:cs typeface="Nunito"/>
                <a:sym typeface="Nunito"/>
              </a:rPr>
              <a:t>purpose?</a:t>
            </a:r>
          </a:p>
          <a:p>
            <a:pPr marL="292100" indent="0" algn="r">
              <a:buNone/>
            </a:pPr>
            <a:endParaRPr lang="en-US" sz="2200" dirty="0">
              <a:solidFill>
                <a:schemeClr val="bg1"/>
              </a:solidFill>
              <a:latin typeface="Quicksand" panose="020B0604020202020204" charset="0"/>
              <a:ea typeface="Nunito"/>
              <a:cs typeface="Nunito"/>
              <a:sym typeface="Nunito"/>
            </a:endParaRPr>
          </a:p>
          <a:p>
            <a:pPr marL="292100" indent="0" algn="r">
              <a:buNone/>
            </a:pPr>
            <a:br>
              <a:rPr lang="en-US" sz="2200" dirty="0">
                <a:solidFill>
                  <a:schemeClr val="bg1"/>
                </a:solidFill>
                <a:latin typeface="Quicksand" panose="020B0604020202020204" charset="0"/>
                <a:ea typeface="Nunito"/>
                <a:cs typeface="Nunito"/>
                <a:sym typeface="Nunito"/>
              </a:rPr>
            </a:br>
            <a:r>
              <a:rPr lang="en-US" sz="1800" dirty="0">
                <a:solidFill>
                  <a:schemeClr val="bg1"/>
                </a:solidFill>
                <a:latin typeface="Quicksand" panose="020B0604020202020204" charset="0"/>
                <a:ea typeface="Nunito"/>
                <a:cs typeface="Nunito"/>
                <a:sym typeface="Nunito"/>
              </a:rPr>
              <a:t>Example: </a:t>
            </a:r>
            <a:br>
              <a:rPr lang="en-US" sz="1800" dirty="0">
                <a:solidFill>
                  <a:schemeClr val="bg1"/>
                </a:solidFill>
                <a:latin typeface="Quicksand" panose="020B0604020202020204" charset="0"/>
                <a:ea typeface="Nunito"/>
                <a:cs typeface="Nunito"/>
                <a:sym typeface="Nunito"/>
              </a:rPr>
            </a:br>
            <a:r>
              <a:rPr lang="en-US" sz="1800" dirty="0">
                <a:solidFill>
                  <a:schemeClr val="bg1"/>
                </a:solidFill>
                <a:latin typeface="Quicksand" panose="020B0604020202020204" charset="0"/>
                <a:ea typeface="Nunito"/>
                <a:cs typeface="Nunito"/>
                <a:sym typeface="Nunito"/>
              </a:rPr>
              <a:t>Grade 7/8 </a:t>
            </a:r>
            <a:br>
              <a:rPr lang="en-US" sz="1800" dirty="0">
                <a:solidFill>
                  <a:schemeClr val="bg1"/>
                </a:solidFill>
                <a:latin typeface="Quicksand" panose="020B0604020202020204" charset="0"/>
                <a:ea typeface="Nunito"/>
                <a:cs typeface="Nunito"/>
                <a:sym typeface="Nunito"/>
              </a:rPr>
            </a:br>
            <a:r>
              <a:rPr lang="en-US" sz="1800" dirty="0">
                <a:solidFill>
                  <a:schemeClr val="bg1"/>
                </a:solidFill>
                <a:latin typeface="Quicksand" panose="020B0604020202020204" charset="0"/>
                <a:ea typeface="Nunito"/>
                <a:cs typeface="Nunito"/>
                <a:sym typeface="Nunito"/>
              </a:rPr>
              <a:t>Students </a:t>
            </a:r>
          </a:p>
          <a:p>
            <a:pPr marL="292100" indent="0">
              <a:buNone/>
            </a:pPr>
            <a:endParaRPr lang="en-US" sz="2200" dirty="0">
              <a:solidFill>
                <a:schemeClr val="bg1"/>
              </a:solidFill>
              <a:latin typeface="Quicksand" panose="020B0604020202020204" charset="0"/>
              <a:ea typeface="Nunito"/>
              <a:cs typeface="Nunito"/>
              <a:sym typeface="Nunito"/>
            </a:endParaRPr>
          </a:p>
          <a:p>
            <a:endParaRPr lang="en-US" sz="2200" dirty="0">
              <a:solidFill>
                <a:schemeClr val="bg1"/>
              </a:solidFill>
              <a:latin typeface="Quicksand" panose="020B0604020202020204" charset="0"/>
            </a:endParaRPr>
          </a:p>
        </p:txBody>
      </p:sp>
    </p:spTree>
    <p:extLst>
      <p:ext uri="{BB962C8B-B14F-4D97-AF65-F5344CB8AC3E}">
        <p14:creationId xmlns:p14="http://schemas.microsoft.com/office/powerpoint/2010/main" val="891638039"/>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Who Do You Want To Be When You Grow Up?</a:t>
            </a:r>
          </a:p>
        </p:txBody>
      </p:sp>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I want to help encourage others and make them believe in themselves that they can accomplish anything.</a:t>
            </a: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I want to be able to look back on what I achieved and be proud of the things I did to help others.</a:t>
            </a: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I would like to be someone who is very confident because I am shy…I want that voice to say I’m here.</a:t>
            </a: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 I want to be the reason some people change.</a:t>
            </a:r>
            <a:endParaRPr lang="en-CA" sz="1800" dirty="0">
              <a:solidFill>
                <a:schemeClr val="bg1">
                  <a:lumMod val="50000"/>
                </a:schemeClr>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72582295"/>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67" name="Shape 167"/>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Psychological Capital: Competitive Advantage</a:t>
            </a:r>
          </a:p>
        </p:txBody>
      </p:sp>
      <p:sp>
        <p:nvSpPr>
          <p:cNvPr id="168" name="Shape 168"/>
          <p:cNvSpPr txBox="1"/>
          <p:nvPr/>
        </p:nvSpPr>
        <p:spPr>
          <a:xfrm>
            <a:off x="304800" y="1109663"/>
            <a:ext cx="8534400" cy="3011100"/>
          </a:xfrm>
          <a:prstGeom prst="rect">
            <a:avLst/>
          </a:prstGeom>
          <a:noFill/>
          <a:ln>
            <a:noFill/>
          </a:ln>
        </p:spPr>
        <p:txBody>
          <a:bodyPr lIns="91425" tIns="45700" rIns="91425" bIns="45700" anchor="t" anchorCtr="0">
            <a:noAutofit/>
          </a:bodyPr>
          <a:lstStyle/>
          <a:p>
            <a:pPr marL="63500" lvl="0" rtl="0">
              <a:spcBef>
                <a:spcPts val="0"/>
              </a:spcBef>
              <a:buClr>
                <a:srgbClr val="00A99D"/>
              </a:buClr>
              <a:buSzPct val="100000"/>
            </a:pPr>
            <a:endParaRPr lang="en-CA" sz="2200" dirty="0">
              <a:solidFill>
                <a:srgbClr val="B7B7B7"/>
              </a:solidFill>
              <a:latin typeface="Quicksand" panose="020B0604020202020204" charset="0"/>
              <a:ea typeface="Nunito"/>
              <a:cs typeface="Nunito"/>
              <a:sym typeface="Nunito"/>
            </a:endParaRPr>
          </a:p>
        </p:txBody>
      </p:sp>
      <p:sp>
        <p:nvSpPr>
          <p:cNvPr id="169" name="Shape 169"/>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pic>
        <p:nvPicPr>
          <p:cNvPr id="2" name="Picture 1">
            <a:extLst>
              <a:ext uri="{FF2B5EF4-FFF2-40B4-BE49-F238E27FC236}">
                <a16:creationId xmlns:a16="http://schemas.microsoft.com/office/drawing/2014/main" id="{DB89A218-B826-4A67-9621-1882C171BDCA}"/>
              </a:ext>
            </a:extLst>
          </p:cNvPr>
          <p:cNvPicPr>
            <a:picLocks noChangeAspect="1"/>
          </p:cNvPicPr>
          <p:nvPr/>
        </p:nvPicPr>
        <p:blipFill>
          <a:blip r:embed="rId4"/>
          <a:stretch>
            <a:fillRect/>
          </a:stretch>
        </p:blipFill>
        <p:spPr>
          <a:xfrm>
            <a:off x="1915298" y="859945"/>
            <a:ext cx="5480222" cy="3522650"/>
          </a:xfrm>
          <a:prstGeom prst="rect">
            <a:avLst/>
          </a:prstGeom>
        </p:spPr>
      </p:pic>
      <p:sp>
        <p:nvSpPr>
          <p:cNvPr id="3" name="Rectangle 2">
            <a:extLst>
              <a:ext uri="{FF2B5EF4-FFF2-40B4-BE49-F238E27FC236}">
                <a16:creationId xmlns:a16="http://schemas.microsoft.com/office/drawing/2014/main" id="{13D409A2-BD2B-43F5-9275-3EACCA9FD64F}"/>
              </a:ext>
            </a:extLst>
          </p:cNvPr>
          <p:cNvSpPr/>
          <p:nvPr/>
        </p:nvSpPr>
        <p:spPr>
          <a:xfrm>
            <a:off x="83409" y="4690586"/>
            <a:ext cx="4572000" cy="276999"/>
          </a:xfrm>
          <a:prstGeom prst="rect">
            <a:avLst/>
          </a:prstGeom>
        </p:spPr>
        <p:txBody>
          <a:bodyPr>
            <a:spAutoFit/>
          </a:bodyPr>
          <a:lstStyle/>
          <a:p>
            <a:pPr lvl="0">
              <a:buClr>
                <a:schemeClr val="dk1"/>
              </a:buClr>
              <a:buSzPct val="25000"/>
            </a:pPr>
            <a:r>
              <a:rPr lang="fr-FR" sz="1200"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sym typeface="Nunito"/>
              </a:rPr>
              <a:t>Source: https://www.youtube.com/watch?v=_ws3cZVZl-k</a:t>
            </a:r>
          </a:p>
        </p:txBody>
      </p:sp>
    </p:spTree>
    <p:extLst>
      <p:ext uri="{BB962C8B-B14F-4D97-AF65-F5344CB8AC3E}">
        <p14:creationId xmlns:p14="http://schemas.microsoft.com/office/powerpoint/2010/main" val="3077517104"/>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9" name="Shape 279"/>
          <p:cNvSpPr/>
          <p:nvPr/>
        </p:nvSpPr>
        <p:spPr>
          <a:xfrm>
            <a:off x="380135" y="2426229"/>
            <a:ext cx="8659040" cy="584700"/>
          </a:xfrm>
          <a:prstGeom prst="rect">
            <a:avLst/>
          </a:prstGeom>
          <a:noFill/>
          <a:ln>
            <a:noFill/>
          </a:ln>
        </p:spPr>
        <p:txBody>
          <a:bodyPr lIns="91425" tIns="45700" rIns="91425" bIns="45700" anchor="t" anchorCtr="0">
            <a:noAutofit/>
          </a:bodyPr>
          <a:lstStyle/>
          <a:p>
            <a:pPr lvl="0">
              <a:buClr>
                <a:schemeClr val="lt1"/>
              </a:buClr>
              <a:buSzPct val="25000"/>
            </a:pPr>
            <a:r>
              <a:rPr lang="en-US" sz="2200" i="1" dirty="0">
                <a:solidFill>
                  <a:srgbClr val="FFFFFF"/>
                </a:solidFill>
                <a:latin typeface="Nunito"/>
                <a:ea typeface="Nunito"/>
                <a:cs typeface="Nunito"/>
                <a:sym typeface="Nunito"/>
              </a:rPr>
              <a:t>“To have goals is to have hope.”  – Author Unknown</a:t>
            </a:r>
          </a:p>
          <a:p>
            <a:pPr lvl="0">
              <a:buClr>
                <a:schemeClr val="lt1"/>
              </a:buClr>
              <a:buSzPct val="25000"/>
            </a:pPr>
            <a:endParaRPr lang="en-US" sz="2200" i="1" dirty="0">
              <a:solidFill>
                <a:srgbClr val="FFFFFF"/>
              </a:solidFill>
              <a:latin typeface="Nunito"/>
              <a:ea typeface="Nunito"/>
              <a:cs typeface="Nunito"/>
              <a:sym typeface="Nunito"/>
            </a:endParaRPr>
          </a:p>
        </p:txBody>
      </p:sp>
      <p:sp>
        <p:nvSpPr>
          <p:cNvPr id="280" name="Shape 280"/>
          <p:cNvSpPr txBox="1">
            <a:spLocks noGrp="1"/>
          </p:cNvSpPr>
          <p:nvPr>
            <p:ph type="subTitle" idx="1"/>
          </p:nvPr>
        </p:nvSpPr>
        <p:spPr>
          <a:xfrm>
            <a:off x="-355698" y="3522992"/>
            <a:ext cx="10001100" cy="1066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endParaRPr lang="en-CA" sz="18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154506420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extLst/>
          </a:blip>
          <a:srcRect/>
          <a:stretch/>
        </p:blipFill>
        <p:spPr>
          <a:xfrm>
            <a:off x="20" y="10"/>
            <a:ext cx="9143980" cy="5143490"/>
          </a:xfrm>
          <a:prstGeom prst="rect">
            <a:avLst/>
          </a:prstGeom>
          <a:noFill/>
        </p:spPr>
      </p:pic>
      <p:sp>
        <p:nvSpPr>
          <p:cNvPr id="93"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95" name="Straight Connector 94">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80" name="Shape 280"/>
          <p:cNvSpPr txBox="1">
            <a:spLocks noGrp="1"/>
          </p:cNvSpPr>
          <p:nvPr>
            <p:ph type="subTitle" idx="1"/>
          </p:nvPr>
        </p:nvSpPr>
        <p:spPr>
          <a:xfrm>
            <a:off x="5837182" y="3932006"/>
            <a:ext cx="3247697" cy="512463"/>
          </a:xfrm>
          <a:prstGeom prst="rect">
            <a:avLst/>
          </a:prstGeom>
        </p:spPr>
        <p:txBody>
          <a:bodyPr lIns="91425" tIns="91425" rIns="91425" bIns="91425" anchorCtr="0">
            <a:normAutofit fontScale="85000" lnSpcReduction="20000"/>
          </a:bodyPr>
          <a:lstStyle/>
          <a:p>
            <a:pPr lvl="0">
              <a:spcBef>
                <a:spcPts val="0"/>
              </a:spcBef>
              <a:buSzPct val="25000"/>
            </a:pPr>
            <a:r>
              <a:rPr lang="en-CA" sz="1500" dirty="0"/>
              <a:t>Based on Albert Bandura’s work in confidence </a:t>
            </a:r>
          </a:p>
        </p:txBody>
      </p:sp>
      <p:sp>
        <p:nvSpPr>
          <p:cNvPr id="279" name="Shape 279"/>
          <p:cNvSpPr/>
          <p:nvPr/>
        </p:nvSpPr>
        <p:spPr>
          <a:xfrm>
            <a:off x="-1621771" y="2351780"/>
            <a:ext cx="8659040" cy="584700"/>
          </a:xfrm>
          <a:prstGeom prst="rect">
            <a:avLst/>
          </a:prstGeom>
          <a:noFill/>
          <a:ln>
            <a:noFill/>
          </a:ln>
        </p:spPr>
        <p:txBody>
          <a:bodyPr lIns="91425" tIns="45700" rIns="91425" bIns="45700" anchor="t" anchorCtr="0">
            <a:noAutofit/>
          </a:bodyPr>
          <a:lstStyle/>
          <a:p>
            <a:pPr lvl="0" algn="ctr">
              <a:spcAft>
                <a:spcPts val="600"/>
              </a:spcAft>
              <a:buClr>
                <a:schemeClr val="lt1"/>
              </a:buClr>
              <a:buSzPct val="25000"/>
            </a:pPr>
            <a:r>
              <a:rPr lang="en-US" sz="3600" dirty="0">
                <a:solidFill>
                  <a:srgbClr val="FFFFFF"/>
                </a:solidFill>
                <a:latin typeface="Nunito"/>
                <a:ea typeface="Nunito"/>
                <a:cs typeface="Nunito"/>
                <a:sym typeface="Nunito"/>
              </a:rPr>
              <a:t>Efficacy</a:t>
            </a:r>
          </a:p>
          <a:p>
            <a:pPr lvl="0" algn="ctr">
              <a:spcAft>
                <a:spcPts val="600"/>
              </a:spcAft>
              <a:buClr>
                <a:schemeClr val="lt1"/>
              </a:buClr>
              <a:buSzPct val="25000"/>
            </a:pPr>
            <a:endParaRPr lang="en-US" sz="3600" i="1" dirty="0">
              <a:solidFill>
                <a:srgbClr val="FFFFFF"/>
              </a:solidFill>
              <a:latin typeface="Nunito"/>
              <a:ea typeface="Nunito"/>
              <a:cs typeface="Nunito"/>
              <a:sym typeface="Nunito"/>
            </a:endParaRPr>
          </a:p>
          <a:p>
            <a:pPr lvl="0" algn="ctr">
              <a:spcAft>
                <a:spcPts val="600"/>
              </a:spcAft>
              <a:buClr>
                <a:schemeClr val="lt1"/>
              </a:buClr>
              <a:buSzPct val="25000"/>
            </a:pPr>
            <a:r>
              <a:rPr lang="en-US" sz="3600" i="1" dirty="0">
                <a:solidFill>
                  <a:srgbClr val="FFFFFF"/>
                </a:solidFill>
                <a:latin typeface="Nunito"/>
                <a:ea typeface="Nunito"/>
                <a:cs typeface="Nunito"/>
                <a:sym typeface="Nunito"/>
              </a:rPr>
              <a:t> </a:t>
            </a:r>
            <a:endParaRPr lang="en-CA" sz="3600" i="1" u="none" strike="noStrike" cap="none" dirty="0">
              <a:solidFill>
                <a:srgbClr val="FFFFFF"/>
              </a:solidFill>
              <a:latin typeface="Nunito"/>
              <a:ea typeface="Nunito"/>
              <a:cs typeface="Nunito"/>
              <a:sym typeface="Nunito"/>
            </a:endParaRPr>
          </a:p>
        </p:txBody>
      </p:sp>
    </p:spTree>
    <p:extLst>
      <p:ext uri="{BB962C8B-B14F-4D97-AF65-F5344CB8AC3E}">
        <p14:creationId xmlns:p14="http://schemas.microsoft.com/office/powerpoint/2010/main" val="592835639"/>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8" name="Shape 278"/>
          <p:cNvSpPr txBox="1"/>
          <p:nvPr/>
        </p:nvSpPr>
        <p:spPr>
          <a:xfrm>
            <a:off x="1819474" y="3456150"/>
            <a:ext cx="2825452" cy="4185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86AF4C"/>
              </a:solidFill>
              <a:latin typeface="Quicksand"/>
              <a:ea typeface="Quicksand"/>
              <a:cs typeface="Quicksand"/>
              <a:sym typeface="Quicksand"/>
            </a:endParaRPr>
          </a:p>
        </p:txBody>
      </p:sp>
      <p:sp>
        <p:nvSpPr>
          <p:cNvPr id="279" name="Shape 279"/>
          <p:cNvSpPr/>
          <p:nvPr/>
        </p:nvSpPr>
        <p:spPr>
          <a:xfrm>
            <a:off x="484960" y="204375"/>
            <a:ext cx="8659040" cy="584700"/>
          </a:xfrm>
          <a:prstGeom prst="rect">
            <a:avLst/>
          </a:prstGeom>
          <a:noFill/>
          <a:ln>
            <a:noFill/>
          </a:ln>
        </p:spPr>
        <p:txBody>
          <a:bodyPr lIns="91425" tIns="45700" rIns="91425" bIns="45700" anchor="t" anchorCtr="0">
            <a:noAutofit/>
          </a:bodyPr>
          <a:lstStyle/>
          <a:p>
            <a:pPr marL="63500">
              <a:lnSpc>
                <a:spcPct val="150000"/>
              </a:lnSpc>
              <a:buClr>
                <a:srgbClr val="00A99D"/>
              </a:buClr>
              <a:buSzPct val="100000"/>
            </a:pPr>
            <a:br>
              <a:rPr lang="en-US" sz="3500" i="1" dirty="0">
                <a:solidFill>
                  <a:schemeClr val="bg1"/>
                </a:solidFill>
                <a:latin typeface="Nunito" panose="020B0604020202020204" charset="0"/>
              </a:rPr>
            </a:br>
            <a:r>
              <a:rPr lang="en-US" sz="3500" i="1" dirty="0" err="1">
                <a:solidFill>
                  <a:schemeClr val="bg1"/>
                </a:solidFill>
                <a:latin typeface="Nunito" panose="020B0604020202020204" charset="0"/>
              </a:rPr>
              <a:t>re·sil·ience</a:t>
            </a:r>
            <a:br>
              <a:rPr lang="en-US" sz="2000" i="1" dirty="0">
                <a:solidFill>
                  <a:schemeClr val="bg1"/>
                </a:solidFill>
                <a:latin typeface="Nunito" panose="020B0604020202020204" charset="0"/>
              </a:rPr>
            </a:br>
            <a:r>
              <a:rPr lang="en-US" sz="2000" i="1" dirty="0" err="1">
                <a:solidFill>
                  <a:schemeClr val="bg1"/>
                </a:solidFill>
                <a:latin typeface="Nunito" panose="020B0604020202020204" charset="0"/>
              </a:rPr>
              <a:t>rəˈzilyəns</a:t>
            </a:r>
            <a:r>
              <a:rPr lang="en-US" sz="2000" i="1" dirty="0">
                <a:solidFill>
                  <a:schemeClr val="bg1"/>
                </a:solidFill>
                <a:latin typeface="Nunito" panose="020B0604020202020204" charset="0"/>
              </a:rPr>
              <a:t>/</a:t>
            </a:r>
          </a:p>
          <a:p>
            <a:pPr marL="63500">
              <a:lnSpc>
                <a:spcPct val="150000"/>
              </a:lnSpc>
              <a:buClr>
                <a:srgbClr val="00A99D"/>
              </a:buClr>
              <a:buSzPct val="100000"/>
            </a:pPr>
            <a:r>
              <a:rPr lang="en-US" sz="2000" i="1" dirty="0">
                <a:solidFill>
                  <a:schemeClr val="bg1"/>
                </a:solidFill>
                <a:latin typeface="Nunito" panose="020B0604020202020204" charset="0"/>
              </a:rPr>
              <a:t>noun</a:t>
            </a:r>
          </a:p>
          <a:p>
            <a:pPr marL="63500">
              <a:lnSpc>
                <a:spcPct val="150000"/>
              </a:lnSpc>
              <a:buClr>
                <a:srgbClr val="00A99D"/>
              </a:buClr>
              <a:buSzPct val="100000"/>
            </a:pPr>
            <a:r>
              <a:rPr lang="en-US" sz="2000" i="1" dirty="0">
                <a:solidFill>
                  <a:schemeClr val="bg1"/>
                </a:solidFill>
                <a:latin typeface="Nunito" panose="020B0604020202020204" charset="0"/>
              </a:rPr>
              <a:t>1. the capacity to recover quickly from difficulties; toughness.</a:t>
            </a:r>
          </a:p>
          <a:p>
            <a:pPr marL="63500">
              <a:lnSpc>
                <a:spcPct val="150000"/>
              </a:lnSpc>
              <a:buClr>
                <a:srgbClr val="00A99D"/>
              </a:buClr>
              <a:buSzPct val="100000"/>
            </a:pPr>
            <a:r>
              <a:rPr lang="en-US" sz="2000" i="1" dirty="0">
                <a:solidFill>
                  <a:schemeClr val="bg1"/>
                </a:solidFill>
                <a:latin typeface="Nunito" panose="020B0604020202020204" charset="0"/>
              </a:rPr>
              <a:t>2. the ability of a substance or object to spring back into shape; elasticity.</a:t>
            </a:r>
          </a:p>
        </p:txBody>
      </p:sp>
    </p:spTree>
    <p:extLst>
      <p:ext uri="{BB962C8B-B14F-4D97-AF65-F5344CB8AC3E}">
        <p14:creationId xmlns:p14="http://schemas.microsoft.com/office/powerpoint/2010/main" val="187961782"/>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15" name="Shape 115"/>
          <p:cNvSpPr txBox="1"/>
          <p:nvPr/>
        </p:nvSpPr>
        <p:spPr>
          <a:xfrm>
            <a:off x="304800" y="1123950"/>
            <a:ext cx="8534400" cy="2763600"/>
          </a:xfrm>
          <a:prstGeom prst="rect">
            <a:avLst/>
          </a:prstGeom>
          <a:noFill/>
          <a:ln>
            <a:noFill/>
          </a:ln>
        </p:spPr>
        <p:txBody>
          <a:bodyPr lIns="91425" tIns="45700" rIns="91425" bIns="45700" anchor="t" anchorCtr="0">
            <a:noAutofit/>
          </a:bodyPr>
          <a:lstStyle/>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r>
              <a:rPr lang="en-US" sz="1800" dirty="0">
                <a:solidFill>
                  <a:schemeClr val="bg1">
                    <a:lumMod val="50000"/>
                  </a:schemeClr>
                </a:solidFill>
                <a:latin typeface="Nunito"/>
                <a:ea typeface="Nunito"/>
                <a:cs typeface="Nunito"/>
                <a:sym typeface="Nunito"/>
              </a:rPr>
              <a:t>When a friend/peer/sibling/partner has failed at something,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what do you say to them?</a:t>
            </a:r>
            <a:endParaRPr sz="1800" dirty="0">
              <a:solidFill>
                <a:schemeClr val="bg1">
                  <a:lumMod val="50000"/>
                </a:schemeClr>
              </a:solidFill>
              <a:latin typeface="Nunito"/>
              <a:ea typeface="Nunito"/>
              <a:cs typeface="Nunito"/>
              <a:sym typeface="Nunito"/>
            </a:endParaRPr>
          </a:p>
        </p:txBody>
      </p:sp>
      <p:sp>
        <p:nvSpPr>
          <p:cNvPr id="116" name="Shape 116"/>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117" name="Shape 117"/>
          <p:cNvSpPr txBox="1"/>
          <p:nvPr/>
        </p:nvSpPr>
        <p:spPr>
          <a:xfrm>
            <a:off x="50" y="285750"/>
            <a:ext cx="9166800" cy="685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9300"/>
              </a:buClr>
              <a:buSzPct val="25000"/>
              <a:buFont typeface="Quicksand"/>
              <a:buNone/>
            </a:pPr>
            <a:r>
              <a:rPr lang="en-CA" sz="2800" b="0" i="0" u="none" strike="noStrike" cap="none" dirty="0">
                <a:solidFill>
                  <a:srgbClr val="00A99D"/>
                </a:solidFill>
                <a:latin typeface="Nunito"/>
                <a:ea typeface="Nunito"/>
                <a:cs typeface="Nunito"/>
                <a:sym typeface="Nunito"/>
              </a:rPr>
              <a:t>Question</a:t>
            </a:r>
          </a:p>
        </p:txBody>
      </p:sp>
      <p:pic>
        <p:nvPicPr>
          <p:cNvPr id="119" name="Shape 119"/>
          <p:cNvPicPr preferRelativeResize="0"/>
          <p:nvPr/>
        </p:nvPicPr>
        <p:blipFill rotWithShape="1">
          <a:blip r:embed="rId4">
            <a:alphaModFix amt="3000"/>
          </a:blip>
          <a:srcRect/>
          <a:stretch/>
        </p:blipFill>
        <p:spPr>
          <a:xfrm>
            <a:off x="2528000" y="285750"/>
            <a:ext cx="4110900" cy="4110900"/>
          </a:xfrm>
          <a:prstGeom prst="rect">
            <a:avLst/>
          </a:prstGeom>
          <a:noFill/>
          <a:ln>
            <a:noFill/>
          </a:ln>
        </p:spPr>
      </p:pic>
      <p:pic>
        <p:nvPicPr>
          <p:cNvPr id="10" name="Shape 109">
            <a:extLst>
              <a:ext uri="{FF2B5EF4-FFF2-40B4-BE49-F238E27FC236}">
                <a16:creationId xmlns:a16="http://schemas.microsoft.com/office/drawing/2014/main" id="{A639F0F3-F2A4-40C4-A026-73E60F6FFBE1}"/>
              </a:ext>
            </a:extLst>
          </p:cNvPr>
          <p:cNvPicPr preferRelativeResize="0"/>
          <p:nvPr/>
        </p:nvPicPr>
        <p:blipFill>
          <a:blip r:embed="rId5">
            <a:alphaModFix/>
            <a:duotone>
              <a:prstClr val="black"/>
              <a:schemeClr val="accent5">
                <a:tint val="45000"/>
                <a:satMod val="400000"/>
              </a:schemeClr>
            </a:duotone>
          </a:blip>
          <a:stretch>
            <a:fillRect/>
          </a:stretch>
        </p:blipFill>
        <p:spPr>
          <a:xfrm>
            <a:off x="3603363" y="2413991"/>
            <a:ext cx="1937273" cy="1937273"/>
          </a:xfrm>
          <a:prstGeom prst="rect">
            <a:avLst/>
          </a:prstGeom>
          <a:noFill/>
          <a:ln>
            <a:noFill/>
          </a:ln>
        </p:spPr>
      </p:pic>
    </p:spTree>
    <p:extLst>
      <p:ext uri="{BB962C8B-B14F-4D97-AF65-F5344CB8AC3E}">
        <p14:creationId xmlns:p14="http://schemas.microsoft.com/office/powerpoint/2010/main" val="3536475608"/>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15" name="Shape 115"/>
          <p:cNvSpPr txBox="1"/>
          <p:nvPr/>
        </p:nvSpPr>
        <p:spPr>
          <a:xfrm>
            <a:off x="304800" y="1123950"/>
            <a:ext cx="8534400" cy="2763600"/>
          </a:xfrm>
          <a:prstGeom prst="rect">
            <a:avLst/>
          </a:prstGeom>
          <a:noFill/>
          <a:ln>
            <a:noFill/>
          </a:ln>
        </p:spPr>
        <p:txBody>
          <a:bodyPr lIns="91425" tIns="45700" rIns="91425" bIns="45700" anchor="t" anchorCtr="0">
            <a:noAutofit/>
          </a:bodyPr>
          <a:lstStyle/>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r>
              <a:rPr lang="en-US" sz="1800" dirty="0">
                <a:solidFill>
                  <a:schemeClr val="bg1">
                    <a:lumMod val="50000"/>
                  </a:schemeClr>
                </a:solidFill>
                <a:latin typeface="Nunito"/>
                <a:ea typeface="Nunito"/>
                <a:cs typeface="Nunito"/>
                <a:sym typeface="Nunito"/>
              </a:rPr>
              <a:t>When you’ve failed at something, what do you say to yourself?</a:t>
            </a:r>
            <a:endParaRPr sz="1800" dirty="0">
              <a:solidFill>
                <a:schemeClr val="bg1">
                  <a:lumMod val="50000"/>
                </a:schemeClr>
              </a:solidFill>
              <a:latin typeface="Nunito"/>
              <a:ea typeface="Nunito"/>
              <a:cs typeface="Nunito"/>
              <a:sym typeface="Nunito"/>
            </a:endParaRPr>
          </a:p>
        </p:txBody>
      </p:sp>
      <p:sp>
        <p:nvSpPr>
          <p:cNvPr id="116" name="Shape 116"/>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117" name="Shape 117"/>
          <p:cNvSpPr txBox="1"/>
          <p:nvPr/>
        </p:nvSpPr>
        <p:spPr>
          <a:xfrm>
            <a:off x="50" y="285750"/>
            <a:ext cx="9166800" cy="685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9300"/>
              </a:buClr>
              <a:buSzPct val="25000"/>
              <a:buFont typeface="Quicksand"/>
              <a:buNone/>
            </a:pPr>
            <a:r>
              <a:rPr lang="en-CA" sz="2800" b="0" i="0" u="none" strike="noStrike" cap="none" dirty="0">
                <a:solidFill>
                  <a:srgbClr val="00A99D"/>
                </a:solidFill>
                <a:latin typeface="Nunito"/>
                <a:ea typeface="Nunito"/>
                <a:cs typeface="Nunito"/>
                <a:sym typeface="Nunito"/>
              </a:rPr>
              <a:t>Question</a:t>
            </a:r>
          </a:p>
        </p:txBody>
      </p:sp>
      <p:pic>
        <p:nvPicPr>
          <p:cNvPr id="119" name="Shape 119"/>
          <p:cNvPicPr preferRelativeResize="0"/>
          <p:nvPr/>
        </p:nvPicPr>
        <p:blipFill rotWithShape="1">
          <a:blip r:embed="rId4">
            <a:alphaModFix amt="3000"/>
          </a:blip>
          <a:srcRect/>
          <a:stretch/>
        </p:blipFill>
        <p:spPr>
          <a:xfrm>
            <a:off x="2528000" y="285750"/>
            <a:ext cx="4110900" cy="4110900"/>
          </a:xfrm>
          <a:prstGeom prst="rect">
            <a:avLst/>
          </a:prstGeom>
          <a:noFill/>
          <a:ln>
            <a:noFill/>
          </a:ln>
        </p:spPr>
      </p:pic>
      <p:pic>
        <p:nvPicPr>
          <p:cNvPr id="7" name="Shape 107"/>
          <p:cNvPicPr preferRelativeResize="0"/>
          <p:nvPr/>
        </p:nvPicPr>
        <p:blipFill>
          <a:blip r:embed="rId5">
            <a:alphaModFix/>
            <a:duotone>
              <a:prstClr val="black"/>
              <a:schemeClr val="accent5">
                <a:tint val="45000"/>
                <a:satMod val="400000"/>
              </a:schemeClr>
            </a:duotone>
          </a:blip>
          <a:stretch>
            <a:fillRect/>
          </a:stretch>
        </p:blipFill>
        <p:spPr>
          <a:xfrm>
            <a:off x="3663276" y="2621476"/>
            <a:ext cx="1851699" cy="1639499"/>
          </a:xfrm>
          <a:prstGeom prst="rect">
            <a:avLst/>
          </a:prstGeom>
          <a:noFill/>
          <a:ln>
            <a:noFill/>
          </a:ln>
        </p:spPr>
      </p:pic>
    </p:spTree>
    <p:extLst>
      <p:ext uri="{BB962C8B-B14F-4D97-AF65-F5344CB8AC3E}">
        <p14:creationId xmlns:p14="http://schemas.microsoft.com/office/powerpoint/2010/main" val="1064602811"/>
      </p:ext>
    </p:extLst>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Efficacy</a:t>
            </a:r>
          </a:p>
        </p:txBody>
      </p:sp>
      <p:pic>
        <p:nvPicPr>
          <p:cNvPr id="3" name="Picture 2"/>
          <p:cNvPicPr>
            <a:picLocks noChangeAspect="1"/>
          </p:cNvPicPr>
          <p:nvPr/>
        </p:nvPicPr>
        <p:blipFill>
          <a:blip r:embed="rId4"/>
          <a:stretch>
            <a:fillRect/>
          </a:stretch>
        </p:blipFill>
        <p:spPr>
          <a:xfrm>
            <a:off x="7033489" y="1538289"/>
            <a:ext cx="1982190" cy="2971798"/>
          </a:xfrm>
          <a:prstGeom prst="rect">
            <a:avLst/>
          </a:prstGeom>
        </p:spPr>
      </p:pic>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Self-regard is associated with “general feelings of security, inner strength, self-assuredness, self-confidence, and self-adequacy” </a:t>
            </a: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(Stein &amp; Book, 2011, p. 68). </a:t>
            </a:r>
            <a:br>
              <a:rPr lang="en-US" sz="1800" dirty="0">
                <a:solidFill>
                  <a:schemeClr val="bg1">
                    <a:lumMod val="50000"/>
                  </a:schemeClr>
                </a:solidFill>
                <a:latin typeface="Quicksand" panose="020B0604020202020204" charset="0"/>
                <a:ea typeface="Nunito"/>
                <a:cs typeface="Nunito"/>
                <a:sym typeface="Nunito"/>
              </a:rPr>
            </a:br>
            <a:endParaRPr lang="en-US" sz="1800" dirty="0">
              <a:solidFill>
                <a:schemeClr val="bg1">
                  <a:lumMod val="50000"/>
                </a:schemeClr>
              </a:solidFill>
              <a:latin typeface="Quicksand" panose="020B0604020202020204" charset="0"/>
              <a:ea typeface="Nunito"/>
              <a:cs typeface="Nunito"/>
              <a:sym typeface="Nunito"/>
            </a:endParaRP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Self-Confidence: knowing that one can rely on </a:t>
            </a: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their strengths and abilities in any given situation.</a:t>
            </a:r>
            <a:br>
              <a:rPr lang="en-US" sz="1800" dirty="0">
                <a:solidFill>
                  <a:schemeClr val="bg1">
                    <a:lumMod val="50000"/>
                  </a:schemeClr>
                </a:solidFill>
                <a:latin typeface="Quicksand" panose="020B0604020202020204" charset="0"/>
                <a:ea typeface="Nunito"/>
                <a:cs typeface="Nunito"/>
                <a:sym typeface="Nunito"/>
              </a:rPr>
            </a:br>
            <a:endParaRPr lang="en-US" sz="1800" dirty="0">
              <a:solidFill>
                <a:schemeClr val="bg1">
                  <a:lumMod val="50000"/>
                </a:schemeClr>
              </a:solidFill>
              <a:latin typeface="Quicksand" panose="020B0604020202020204" charset="0"/>
              <a:ea typeface="Nunito"/>
              <a:cs typeface="Nunito"/>
              <a:sym typeface="Nunito"/>
            </a:endParaRP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Importance of the language that we use. Self-talk</a:t>
            </a: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is how we make our emotions real.</a:t>
            </a:r>
            <a:endParaRPr lang="en-CA" sz="1800" dirty="0">
              <a:solidFill>
                <a:schemeClr val="bg1">
                  <a:lumMod val="50000"/>
                </a:schemeClr>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481742324"/>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15" name="Shape 115"/>
          <p:cNvSpPr txBox="1"/>
          <p:nvPr/>
        </p:nvSpPr>
        <p:spPr>
          <a:xfrm>
            <a:off x="304800" y="1123950"/>
            <a:ext cx="8534400" cy="2763600"/>
          </a:xfrm>
          <a:prstGeom prst="rect">
            <a:avLst/>
          </a:prstGeom>
          <a:noFill/>
          <a:ln>
            <a:noFill/>
          </a:ln>
        </p:spPr>
        <p:txBody>
          <a:bodyPr lIns="91425" tIns="45700" rIns="91425" bIns="45700" anchor="t" anchorCtr="0">
            <a:noAutofit/>
          </a:bodyPr>
          <a:lstStyle/>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r>
              <a:rPr lang="en-US" sz="1800" dirty="0">
                <a:solidFill>
                  <a:schemeClr val="bg1">
                    <a:lumMod val="50000"/>
                  </a:schemeClr>
                </a:solidFill>
                <a:latin typeface="Nunito"/>
                <a:ea typeface="Nunito"/>
                <a:cs typeface="Nunito"/>
                <a:sym typeface="Nunito"/>
              </a:rPr>
              <a:t>How many of you believe that the opinions of others has an impact on how our friends/peers/siblings perceive themselves?</a:t>
            </a:r>
            <a:endParaRPr sz="1800" dirty="0">
              <a:solidFill>
                <a:schemeClr val="bg1">
                  <a:lumMod val="50000"/>
                </a:schemeClr>
              </a:solidFill>
              <a:latin typeface="Nunito"/>
              <a:ea typeface="Nunito"/>
              <a:cs typeface="Nunito"/>
              <a:sym typeface="Nunito"/>
            </a:endParaRPr>
          </a:p>
        </p:txBody>
      </p:sp>
      <p:sp>
        <p:nvSpPr>
          <p:cNvPr id="116" name="Shape 116"/>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117" name="Shape 117"/>
          <p:cNvSpPr txBox="1"/>
          <p:nvPr/>
        </p:nvSpPr>
        <p:spPr>
          <a:xfrm>
            <a:off x="0" y="285750"/>
            <a:ext cx="9166800" cy="685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9300"/>
              </a:buClr>
              <a:buSzPct val="25000"/>
              <a:buFont typeface="Quicksand"/>
              <a:buNone/>
            </a:pPr>
            <a:r>
              <a:rPr lang="en-CA" sz="2800" b="0" i="0" u="none" strike="noStrike" cap="none" dirty="0">
                <a:solidFill>
                  <a:srgbClr val="00A99D"/>
                </a:solidFill>
                <a:latin typeface="Nunito"/>
                <a:ea typeface="Nunito"/>
                <a:cs typeface="Nunito"/>
                <a:sym typeface="Nunito"/>
              </a:rPr>
              <a:t>Question</a:t>
            </a:r>
          </a:p>
        </p:txBody>
      </p:sp>
      <p:pic>
        <p:nvPicPr>
          <p:cNvPr id="119" name="Shape 119"/>
          <p:cNvPicPr preferRelativeResize="0"/>
          <p:nvPr/>
        </p:nvPicPr>
        <p:blipFill rotWithShape="1">
          <a:blip r:embed="rId4">
            <a:alphaModFix amt="3000"/>
          </a:blip>
          <a:srcRect/>
          <a:stretch/>
        </p:blipFill>
        <p:spPr>
          <a:xfrm>
            <a:off x="2528000" y="285750"/>
            <a:ext cx="4110900" cy="4110900"/>
          </a:xfrm>
          <a:prstGeom prst="rect">
            <a:avLst/>
          </a:prstGeom>
          <a:noFill/>
          <a:ln>
            <a:noFill/>
          </a:ln>
        </p:spPr>
      </p:pic>
      <p:pic>
        <p:nvPicPr>
          <p:cNvPr id="7" name="Shape 107"/>
          <p:cNvPicPr preferRelativeResize="0"/>
          <p:nvPr/>
        </p:nvPicPr>
        <p:blipFill>
          <a:blip r:embed="rId5">
            <a:alphaModFix/>
            <a:duotone>
              <a:prstClr val="black"/>
              <a:schemeClr val="accent5">
                <a:tint val="45000"/>
                <a:satMod val="400000"/>
              </a:schemeClr>
            </a:duotone>
          </a:blip>
          <a:stretch>
            <a:fillRect/>
          </a:stretch>
        </p:blipFill>
        <p:spPr>
          <a:xfrm>
            <a:off x="3663276" y="2621476"/>
            <a:ext cx="1851699" cy="1639499"/>
          </a:xfrm>
          <a:prstGeom prst="rect">
            <a:avLst/>
          </a:prstGeom>
          <a:noFill/>
          <a:ln>
            <a:noFill/>
          </a:ln>
        </p:spPr>
      </p:pic>
    </p:spTree>
    <p:extLst>
      <p:ext uri="{BB962C8B-B14F-4D97-AF65-F5344CB8AC3E}">
        <p14:creationId xmlns:p14="http://schemas.microsoft.com/office/powerpoint/2010/main" val="69136652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Shape 114"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15" name="Shape 115"/>
          <p:cNvSpPr txBox="1"/>
          <p:nvPr/>
        </p:nvSpPr>
        <p:spPr>
          <a:xfrm>
            <a:off x="304800" y="1123950"/>
            <a:ext cx="8534400" cy="2763600"/>
          </a:xfrm>
          <a:prstGeom prst="rect">
            <a:avLst/>
          </a:prstGeom>
          <a:noFill/>
          <a:ln>
            <a:noFill/>
          </a:ln>
        </p:spPr>
        <p:txBody>
          <a:bodyPr lIns="91425" tIns="45700" rIns="91425" bIns="45700" anchor="t" anchorCtr="0">
            <a:noAutofit/>
          </a:bodyPr>
          <a:lstStyle/>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endParaRPr lang="en-US" sz="1800" dirty="0">
              <a:solidFill>
                <a:schemeClr val="bg1">
                  <a:lumMod val="50000"/>
                </a:schemeClr>
              </a:solidFill>
              <a:latin typeface="Nunito"/>
              <a:ea typeface="Nunito"/>
              <a:cs typeface="Nunito"/>
              <a:sym typeface="Nunito"/>
            </a:endParaRPr>
          </a:p>
          <a:p>
            <a:pPr marL="19050" lvl="0" indent="-6350" algn="ctr">
              <a:lnSpc>
                <a:spcPct val="90000"/>
              </a:lnSpc>
              <a:buClr>
                <a:schemeClr val="lt1"/>
              </a:buClr>
              <a:buSzPct val="25000"/>
            </a:pPr>
            <a:r>
              <a:rPr lang="en-US" sz="1800" dirty="0">
                <a:solidFill>
                  <a:schemeClr val="bg1">
                    <a:lumMod val="50000"/>
                  </a:schemeClr>
                </a:solidFill>
                <a:latin typeface="Nunito"/>
                <a:ea typeface="Nunito"/>
                <a:cs typeface="Nunito"/>
                <a:sym typeface="Nunito"/>
              </a:rPr>
              <a:t>Do the opinions of others have an impact on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how you view yourself?</a:t>
            </a:r>
            <a:br>
              <a:rPr lang="en-US" sz="1800" dirty="0">
                <a:solidFill>
                  <a:schemeClr val="bg1">
                    <a:lumMod val="50000"/>
                  </a:schemeClr>
                </a:solidFill>
                <a:latin typeface="Nunito"/>
                <a:ea typeface="Nunito"/>
                <a:cs typeface="Nunito"/>
                <a:sym typeface="Nunito"/>
              </a:rPr>
            </a:br>
            <a:endParaRPr sz="1800" dirty="0">
              <a:solidFill>
                <a:schemeClr val="bg1">
                  <a:lumMod val="50000"/>
                </a:schemeClr>
              </a:solidFill>
              <a:latin typeface="Nunito"/>
              <a:ea typeface="Nunito"/>
              <a:cs typeface="Nunito"/>
              <a:sym typeface="Nunito"/>
            </a:endParaRPr>
          </a:p>
        </p:txBody>
      </p:sp>
      <p:sp>
        <p:nvSpPr>
          <p:cNvPr id="116" name="Shape 116"/>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117" name="Shape 117"/>
          <p:cNvSpPr txBox="1"/>
          <p:nvPr/>
        </p:nvSpPr>
        <p:spPr>
          <a:xfrm>
            <a:off x="50" y="285750"/>
            <a:ext cx="9166800" cy="6858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FF9300"/>
              </a:buClr>
              <a:buSzPct val="25000"/>
              <a:buFont typeface="Quicksand"/>
              <a:buNone/>
            </a:pPr>
            <a:r>
              <a:rPr lang="en-CA" sz="2800" b="0" i="0" u="none" strike="noStrike" cap="none" dirty="0">
                <a:solidFill>
                  <a:srgbClr val="00A99D"/>
                </a:solidFill>
                <a:latin typeface="Nunito"/>
                <a:ea typeface="Nunito"/>
                <a:cs typeface="Nunito"/>
                <a:sym typeface="Nunito"/>
              </a:rPr>
              <a:t>Question</a:t>
            </a:r>
          </a:p>
        </p:txBody>
      </p:sp>
      <p:pic>
        <p:nvPicPr>
          <p:cNvPr id="119" name="Shape 119"/>
          <p:cNvPicPr preferRelativeResize="0"/>
          <p:nvPr/>
        </p:nvPicPr>
        <p:blipFill rotWithShape="1">
          <a:blip r:embed="rId4">
            <a:alphaModFix amt="3000"/>
          </a:blip>
          <a:srcRect/>
          <a:stretch/>
        </p:blipFill>
        <p:spPr>
          <a:xfrm>
            <a:off x="2528000" y="285750"/>
            <a:ext cx="4110900" cy="4110900"/>
          </a:xfrm>
          <a:prstGeom prst="rect">
            <a:avLst/>
          </a:prstGeom>
          <a:noFill/>
          <a:ln>
            <a:noFill/>
          </a:ln>
        </p:spPr>
      </p:pic>
      <p:pic>
        <p:nvPicPr>
          <p:cNvPr id="7" name="Shape 107"/>
          <p:cNvPicPr preferRelativeResize="0"/>
          <p:nvPr/>
        </p:nvPicPr>
        <p:blipFill>
          <a:blip r:embed="rId5">
            <a:alphaModFix/>
            <a:duotone>
              <a:prstClr val="black"/>
              <a:schemeClr val="accent5">
                <a:tint val="45000"/>
                <a:satMod val="400000"/>
              </a:schemeClr>
            </a:duotone>
          </a:blip>
          <a:stretch>
            <a:fillRect/>
          </a:stretch>
        </p:blipFill>
        <p:spPr>
          <a:xfrm>
            <a:off x="3663276" y="2621476"/>
            <a:ext cx="1851699" cy="1639499"/>
          </a:xfrm>
          <a:prstGeom prst="rect">
            <a:avLst/>
          </a:prstGeom>
          <a:noFill/>
          <a:ln>
            <a:noFill/>
          </a:ln>
        </p:spPr>
      </p:pic>
    </p:spTree>
    <p:extLst>
      <p:ext uri="{BB962C8B-B14F-4D97-AF65-F5344CB8AC3E}">
        <p14:creationId xmlns:p14="http://schemas.microsoft.com/office/powerpoint/2010/main" val="1974247117"/>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pic>
        <p:nvPicPr>
          <p:cNvPr id="4" name="Picture 3"/>
          <p:cNvPicPr>
            <a:picLocks noChangeAspect="1"/>
          </p:cNvPicPr>
          <p:nvPr/>
        </p:nvPicPr>
        <p:blipFill>
          <a:blip r:embed="rId4"/>
          <a:stretch>
            <a:fillRect/>
          </a:stretch>
        </p:blipFill>
        <p:spPr>
          <a:xfrm>
            <a:off x="0" y="3780"/>
            <a:ext cx="9166800" cy="5139720"/>
          </a:xfrm>
          <a:prstGeom prst="rect">
            <a:avLst/>
          </a:prstGeom>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9999"/>
                </a:solidFill>
                <a:latin typeface="Nunito"/>
                <a:ea typeface="Nunito"/>
                <a:cs typeface="Nunito"/>
                <a:sym typeface="Nunito"/>
              </a:rPr>
              <a:t>Inner Critic</a:t>
            </a:r>
          </a:p>
        </p:txBody>
      </p:sp>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63500">
              <a:spcAft>
                <a:spcPts val="1000"/>
              </a:spcAft>
              <a:buClr>
                <a:srgbClr val="B7B7B7"/>
              </a:buClr>
              <a:buSzPct val="100000"/>
            </a:pPr>
            <a:r>
              <a:rPr lang="en-US" sz="2000" dirty="0">
                <a:solidFill>
                  <a:schemeClr val="bg1"/>
                </a:solidFill>
                <a:latin typeface="Quicksand" panose="020B0604020202020204" charset="0"/>
                <a:ea typeface="Nunito"/>
                <a:cs typeface="Nunito"/>
                <a:sym typeface="Nunito"/>
              </a:rPr>
              <a:t>“The inner critic is an internal voice that </a:t>
            </a:r>
            <a:br>
              <a:rPr lang="en-US" sz="2000" dirty="0">
                <a:solidFill>
                  <a:schemeClr val="bg1"/>
                </a:solidFill>
                <a:latin typeface="Quicksand" panose="020B0604020202020204" charset="0"/>
                <a:ea typeface="Nunito"/>
                <a:cs typeface="Nunito"/>
                <a:sym typeface="Nunito"/>
              </a:rPr>
            </a:br>
            <a:r>
              <a:rPr lang="en-US" sz="2000" dirty="0">
                <a:solidFill>
                  <a:schemeClr val="bg1"/>
                </a:solidFill>
                <a:latin typeface="Quicksand" panose="020B0604020202020204" charset="0"/>
                <a:ea typeface="Nunito"/>
                <a:cs typeface="Nunito"/>
                <a:sym typeface="Nunito"/>
              </a:rPr>
              <a:t>commands and sends negative </a:t>
            </a:r>
            <a:br>
              <a:rPr lang="en-US" sz="2000" dirty="0">
                <a:solidFill>
                  <a:schemeClr val="bg1"/>
                </a:solidFill>
                <a:latin typeface="Quicksand" panose="020B0604020202020204" charset="0"/>
                <a:ea typeface="Nunito"/>
                <a:cs typeface="Nunito"/>
                <a:sym typeface="Nunito"/>
              </a:rPr>
            </a:br>
            <a:r>
              <a:rPr lang="en-US" sz="2000" dirty="0">
                <a:solidFill>
                  <a:schemeClr val="bg1"/>
                </a:solidFill>
                <a:latin typeface="Quicksand" panose="020B0604020202020204" charset="0"/>
                <a:ea typeface="Nunito"/>
                <a:cs typeface="Nunito"/>
                <a:sym typeface="Nunito"/>
              </a:rPr>
              <a:t>messages” (Elliott, 1992).</a:t>
            </a:r>
          </a:p>
          <a:p>
            <a:pPr marL="63500">
              <a:spcAft>
                <a:spcPts val="1000"/>
              </a:spcAft>
              <a:buClr>
                <a:srgbClr val="B7B7B7"/>
              </a:buClr>
              <a:buSzPct val="100000"/>
            </a:pPr>
            <a:r>
              <a:rPr lang="en-US" sz="2000" dirty="0">
                <a:solidFill>
                  <a:schemeClr val="bg1"/>
                </a:solidFill>
                <a:latin typeface="Quicksand" panose="020B0604020202020204" charset="0"/>
                <a:ea typeface="Nunito"/>
                <a:cs typeface="Nunito"/>
                <a:sym typeface="Nunito"/>
              </a:rPr>
              <a:t>Words: accusatory and/or attacking</a:t>
            </a:r>
          </a:p>
          <a:p>
            <a:pPr marL="63500">
              <a:spcAft>
                <a:spcPts val="1000"/>
              </a:spcAft>
              <a:buClr>
                <a:srgbClr val="B7B7B7"/>
              </a:buClr>
              <a:buSzPct val="100000"/>
            </a:pPr>
            <a:r>
              <a:rPr lang="en-US" sz="2000" dirty="0">
                <a:solidFill>
                  <a:schemeClr val="bg1"/>
                </a:solidFill>
                <a:latin typeface="Quicksand" panose="020B0604020202020204" charset="0"/>
                <a:ea typeface="Nunito"/>
                <a:cs typeface="Nunito"/>
                <a:sym typeface="Nunito"/>
              </a:rPr>
              <a:t>Tone: harsh, angry and/or disappointed</a:t>
            </a:r>
          </a:p>
          <a:p>
            <a:pPr marL="63500">
              <a:spcAft>
                <a:spcPts val="1000"/>
              </a:spcAft>
              <a:buClr>
                <a:srgbClr val="B7B7B7"/>
              </a:buClr>
              <a:buSzPct val="100000"/>
            </a:pPr>
            <a:r>
              <a:rPr lang="en-US" sz="2000" dirty="0">
                <a:solidFill>
                  <a:schemeClr val="bg1"/>
                </a:solidFill>
                <a:latin typeface="Quicksand" panose="020B0604020202020204" charset="0"/>
                <a:ea typeface="Nunito"/>
                <a:cs typeface="Nunito"/>
                <a:sym typeface="Nunito"/>
              </a:rPr>
              <a:t>Feelings: failure, shame, guilt and/or fear</a:t>
            </a:r>
          </a:p>
          <a:p>
            <a:pPr marL="63500">
              <a:spcAft>
                <a:spcPts val="1000"/>
              </a:spcAft>
              <a:buClr>
                <a:srgbClr val="B7B7B7"/>
              </a:buClr>
              <a:buSzPct val="100000"/>
            </a:pPr>
            <a:endParaRPr lang="en-US" sz="2000" dirty="0">
              <a:solidFill>
                <a:schemeClr val="bg1"/>
              </a:solidFill>
              <a:latin typeface="Quicksand" panose="020B0604020202020204" charset="0"/>
              <a:ea typeface="Nunito"/>
              <a:cs typeface="Nunito"/>
              <a:sym typeface="Nunito"/>
            </a:endParaRPr>
          </a:p>
          <a:p>
            <a:pPr marL="342900" indent="-279400">
              <a:spcAft>
                <a:spcPts val="1000"/>
              </a:spcAft>
              <a:buClr>
                <a:srgbClr val="B7B7B7"/>
              </a:buClr>
              <a:buSzPct val="100000"/>
              <a:buFont typeface="Quicksand"/>
              <a:buChar char="•"/>
            </a:pPr>
            <a:endParaRPr lang="en-CA" sz="2200" dirty="0">
              <a:solidFill>
                <a:schemeClr val="bg1"/>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3357684711"/>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Three Types of Messages</a:t>
            </a:r>
          </a:p>
        </p:txBody>
      </p:sp>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“you should”</a:t>
            </a: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Disapproving thoughts, feelings and/or </a:t>
            </a:r>
            <a:r>
              <a:rPr lang="en-US" sz="1800" dirty="0" err="1">
                <a:solidFill>
                  <a:schemeClr val="bg1">
                    <a:lumMod val="50000"/>
                  </a:schemeClr>
                </a:solidFill>
                <a:latin typeface="Quicksand" panose="020B0604020202020204" charset="0"/>
                <a:ea typeface="Nunito"/>
                <a:cs typeface="Nunito"/>
                <a:sym typeface="Nunito"/>
              </a:rPr>
              <a:t>behaviours</a:t>
            </a:r>
            <a:endParaRPr lang="en-US" sz="1800" dirty="0">
              <a:solidFill>
                <a:schemeClr val="bg1">
                  <a:lumMod val="50000"/>
                </a:schemeClr>
              </a:solidFill>
              <a:latin typeface="Quicksand" panose="020B0604020202020204" charset="0"/>
              <a:ea typeface="Nunito"/>
              <a:cs typeface="Nunito"/>
              <a:sym typeface="Nunito"/>
            </a:endParaRP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Negative predictions about ability and/or future</a:t>
            </a:r>
          </a:p>
          <a:p>
            <a:pPr marL="342900" indent="-279400">
              <a:spcAft>
                <a:spcPts val="1000"/>
              </a:spcAft>
              <a:buClr>
                <a:srgbClr val="B7B7B7"/>
              </a:buClr>
              <a:buSzPct val="100000"/>
              <a:buFont typeface="Quicksand"/>
              <a:buChar char="•"/>
            </a:pPr>
            <a:r>
              <a:rPr lang="en-US" sz="1800" dirty="0">
                <a:solidFill>
                  <a:schemeClr val="bg1">
                    <a:lumMod val="50000"/>
                  </a:schemeClr>
                </a:solidFill>
                <a:latin typeface="Quicksand" panose="020B0604020202020204" charset="0"/>
                <a:ea typeface="Nunito"/>
                <a:cs typeface="Nunito"/>
                <a:sym typeface="Nunito"/>
              </a:rPr>
              <a:t>Possible cause:</a:t>
            </a: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6" name="Rounded Rectangle 7">
            <a:extLst>
              <a:ext uri="{FF2B5EF4-FFF2-40B4-BE49-F238E27FC236}">
                <a16:creationId xmlns:a16="http://schemas.microsoft.com/office/drawing/2014/main" id="{C29FED7F-8CBD-43EA-BEE0-80793C9ED408}"/>
              </a:ext>
            </a:extLst>
          </p:cNvPr>
          <p:cNvSpPr/>
          <p:nvPr/>
        </p:nvSpPr>
        <p:spPr>
          <a:xfrm>
            <a:off x="2463443" y="2805979"/>
            <a:ext cx="4333561" cy="1595199"/>
          </a:xfrm>
          <a:prstGeom prst="roundRect">
            <a:avLst>
              <a:gd name="adj" fmla="val 8397"/>
            </a:avLst>
          </a:prstGeom>
          <a:solidFill>
            <a:srgbClr val="53606A"/>
          </a:solidFill>
          <a:ln>
            <a:noFill/>
          </a:ln>
        </p:spPr>
        <p:style>
          <a:lnRef idx="2">
            <a:schemeClr val="accent1">
              <a:shade val="50000"/>
            </a:schemeClr>
          </a:lnRef>
          <a:fillRef idx="1">
            <a:schemeClr val="accent1"/>
          </a:fillRef>
          <a:effectRef idx="0">
            <a:schemeClr val="accent1"/>
          </a:effectRef>
          <a:fontRef idx="minor">
            <a:schemeClr val="lt1"/>
          </a:fontRef>
        </p:style>
        <p:txBody>
          <a:bodyPr lIns="8107" tIns="4054" rIns="8107" bIns="4054" anchor="ctr"/>
          <a:lstStyle/>
          <a:p>
            <a:pPr algn="ctr" defTabSz="228202" eaLnBrk="1" fontAlgn="auto" hangingPunct="1">
              <a:spcBef>
                <a:spcPts val="0"/>
              </a:spcBef>
              <a:spcAft>
                <a:spcPts val="0"/>
              </a:spcAft>
              <a:defRPr/>
            </a:pPr>
            <a:r>
              <a:rPr lang="en-US" sz="1100" i="1" dirty="0">
                <a:latin typeface="Arial"/>
                <a:cs typeface="Arial"/>
              </a:rPr>
              <a:t>Children with parents who are highly critical, control and performance focused will be more self-critical as adults </a:t>
            </a:r>
            <a:br>
              <a:rPr lang="en-US" sz="1100" i="1" dirty="0">
                <a:latin typeface="Arial"/>
                <a:cs typeface="Arial"/>
              </a:rPr>
            </a:br>
            <a:r>
              <a:rPr lang="en-US" sz="700" i="1" dirty="0">
                <a:latin typeface="Arial"/>
                <a:cs typeface="Arial"/>
              </a:rPr>
              <a:t>(</a:t>
            </a:r>
            <a:r>
              <a:rPr lang="en-US" sz="700" i="1" dirty="0" err="1">
                <a:latin typeface="Arial"/>
                <a:cs typeface="Arial"/>
              </a:rPr>
              <a:t>McCranie</a:t>
            </a:r>
            <a:r>
              <a:rPr lang="en-US" sz="700" i="1" dirty="0">
                <a:latin typeface="Arial"/>
                <a:cs typeface="Arial"/>
              </a:rPr>
              <a:t> &amp; Bass, 1984; </a:t>
            </a:r>
            <a:r>
              <a:rPr lang="en-US" sz="700" i="1" dirty="0" err="1">
                <a:latin typeface="Arial"/>
                <a:cs typeface="Arial"/>
              </a:rPr>
              <a:t>Whiffen</a:t>
            </a:r>
            <a:r>
              <a:rPr lang="en-US" sz="700" i="1" dirty="0">
                <a:latin typeface="Arial"/>
                <a:cs typeface="Arial"/>
              </a:rPr>
              <a:t> &amp; </a:t>
            </a:r>
            <a:r>
              <a:rPr lang="en-US" sz="700" i="1" dirty="0" err="1">
                <a:latin typeface="Arial"/>
                <a:cs typeface="Arial"/>
              </a:rPr>
              <a:t>Sasseville</a:t>
            </a:r>
            <a:r>
              <a:rPr lang="en-US" sz="700" i="1" dirty="0">
                <a:latin typeface="Arial"/>
                <a:cs typeface="Arial"/>
              </a:rPr>
              <a:t>, 1991)</a:t>
            </a:r>
            <a:r>
              <a:rPr lang="en-US" sz="1100" i="1" dirty="0">
                <a:latin typeface="Arial"/>
                <a:cs typeface="Arial"/>
              </a:rPr>
              <a:t>.</a:t>
            </a:r>
          </a:p>
        </p:txBody>
      </p:sp>
    </p:spTree>
    <p:extLst>
      <p:ext uri="{BB962C8B-B14F-4D97-AF65-F5344CB8AC3E}">
        <p14:creationId xmlns:p14="http://schemas.microsoft.com/office/powerpoint/2010/main" val="4095241149"/>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49" y="0"/>
            <a:ext cx="9166800" cy="5143500"/>
          </a:xfrm>
          <a:prstGeom prst="rect">
            <a:avLst/>
          </a:prstGeom>
          <a:noFill/>
          <a:ln>
            <a:noFill/>
          </a:ln>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There Are Consequences</a:t>
            </a:r>
          </a:p>
        </p:txBody>
      </p:sp>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63500">
              <a:spcAft>
                <a:spcPts val="1000"/>
              </a:spcAft>
              <a:buClr>
                <a:srgbClr val="B7B7B7"/>
              </a:buClr>
              <a:buSzPct val="100000"/>
            </a:pPr>
            <a:r>
              <a:rPr lang="en-US" sz="1800" dirty="0">
                <a:solidFill>
                  <a:schemeClr val="bg1">
                    <a:lumMod val="50000"/>
                  </a:schemeClr>
                </a:solidFill>
                <a:latin typeface="Quicksand" panose="020B0604020202020204" charset="0"/>
                <a:ea typeface="Nunito"/>
                <a:cs typeface="Nunito"/>
                <a:sym typeface="Nunito"/>
              </a:rPr>
              <a:t>Individuals who score high on self-criticism:</a:t>
            </a:r>
            <a:br>
              <a:rPr lang="en-US" sz="1800" dirty="0">
                <a:solidFill>
                  <a:schemeClr val="bg1">
                    <a:lumMod val="50000"/>
                  </a:schemeClr>
                </a:solidFill>
                <a:latin typeface="Quicksand" panose="020B0604020202020204" charset="0"/>
                <a:ea typeface="Nunito"/>
                <a:cs typeface="Nunito"/>
                <a:sym typeface="Nunito"/>
              </a:rPr>
            </a:br>
            <a:endParaRPr lang="en-US" sz="1800" dirty="0">
              <a:solidFill>
                <a:schemeClr val="bg1">
                  <a:lumMod val="50000"/>
                </a:schemeClr>
              </a:solidFill>
              <a:latin typeface="Quicksand" panose="020B0604020202020204" charset="0"/>
              <a:ea typeface="Nunito"/>
              <a:cs typeface="Nunito"/>
              <a:sym typeface="Nunito"/>
            </a:endParaRPr>
          </a:p>
          <a:p>
            <a:pPr marL="63500" lvl="4">
              <a:spcAft>
                <a:spcPts val="1000"/>
              </a:spcAft>
              <a:buClr>
                <a:srgbClr val="B7B7B7"/>
              </a:buClr>
              <a:buSzPct val="100000"/>
            </a:pPr>
            <a:r>
              <a:rPr lang="en-CA" sz="1800" dirty="0">
                <a:solidFill>
                  <a:srgbClr val="009999"/>
                </a:solidFill>
                <a:latin typeface="Nunito"/>
                <a:ea typeface="Nunito"/>
                <a:cs typeface="Nunito"/>
                <a:sym typeface="Nunito"/>
              </a:rPr>
              <a:t>→  </a:t>
            </a:r>
            <a:r>
              <a:rPr lang="en-US" sz="1800" dirty="0">
                <a:solidFill>
                  <a:schemeClr val="bg1">
                    <a:lumMod val="50000"/>
                  </a:schemeClr>
                </a:solidFill>
                <a:latin typeface="Quicksand" panose="020B0604020202020204" charset="0"/>
                <a:ea typeface="Nunito"/>
                <a:cs typeface="Nunito"/>
                <a:sym typeface="Nunito"/>
              </a:rPr>
              <a:t>Have less friends and less satisfied with social support </a:t>
            </a: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      (Moskowitz &amp; </a:t>
            </a:r>
            <a:r>
              <a:rPr lang="en-US" sz="1800" dirty="0" err="1">
                <a:solidFill>
                  <a:schemeClr val="bg1">
                    <a:lumMod val="50000"/>
                  </a:schemeClr>
                </a:solidFill>
                <a:latin typeface="Quicksand" panose="020B0604020202020204" charset="0"/>
                <a:ea typeface="Nunito"/>
                <a:cs typeface="Nunito"/>
                <a:sym typeface="Nunito"/>
              </a:rPr>
              <a:t>Zuroff</a:t>
            </a:r>
            <a:r>
              <a:rPr lang="en-US" sz="1800" dirty="0">
                <a:solidFill>
                  <a:schemeClr val="bg1">
                    <a:lumMod val="50000"/>
                  </a:schemeClr>
                </a:solidFill>
                <a:latin typeface="Quicksand" panose="020B0604020202020204" charset="0"/>
                <a:ea typeface="Nunito"/>
                <a:cs typeface="Nunito"/>
                <a:sym typeface="Nunito"/>
              </a:rPr>
              <a:t>, 1991)</a:t>
            </a:r>
            <a:br>
              <a:rPr lang="en-US" sz="1800" dirty="0">
                <a:solidFill>
                  <a:schemeClr val="bg1">
                    <a:lumMod val="50000"/>
                  </a:schemeClr>
                </a:solidFill>
                <a:latin typeface="Quicksand" panose="020B0604020202020204" charset="0"/>
                <a:ea typeface="Nunito"/>
                <a:cs typeface="Nunito"/>
                <a:sym typeface="Nunito"/>
              </a:rPr>
            </a:br>
            <a:br>
              <a:rPr lang="en-US" sz="1800" dirty="0">
                <a:solidFill>
                  <a:schemeClr val="bg1">
                    <a:lumMod val="50000"/>
                  </a:schemeClr>
                </a:solidFill>
                <a:latin typeface="Quicksand" panose="020B0604020202020204" charset="0"/>
                <a:ea typeface="Nunito"/>
                <a:cs typeface="Nunito"/>
                <a:sym typeface="Nunito"/>
              </a:rPr>
            </a:br>
            <a:r>
              <a:rPr lang="en-CA" sz="1800" dirty="0">
                <a:solidFill>
                  <a:srgbClr val="009999"/>
                </a:solidFill>
                <a:latin typeface="Nunito"/>
                <a:ea typeface="Nunito"/>
                <a:cs typeface="Nunito"/>
                <a:sym typeface="Nunito"/>
              </a:rPr>
              <a:t>→  </a:t>
            </a:r>
            <a:r>
              <a:rPr lang="en-US" sz="1800" dirty="0">
                <a:solidFill>
                  <a:schemeClr val="bg1">
                    <a:lumMod val="50000"/>
                  </a:schemeClr>
                </a:solidFill>
                <a:latin typeface="Quicksand" panose="020B0604020202020204" charset="0"/>
                <a:ea typeface="Nunito"/>
                <a:cs typeface="Nunito"/>
                <a:sym typeface="Nunito"/>
              </a:rPr>
              <a:t>Use more negative communication after a stressful event </a:t>
            </a: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      (</a:t>
            </a:r>
            <a:r>
              <a:rPr lang="en-US" sz="1800" dirty="0" err="1">
                <a:solidFill>
                  <a:schemeClr val="bg1">
                    <a:lumMod val="50000"/>
                  </a:schemeClr>
                </a:solidFill>
                <a:latin typeface="Quicksand" panose="020B0604020202020204" charset="0"/>
                <a:ea typeface="Nunito"/>
                <a:cs typeface="Nunito"/>
                <a:sym typeface="Nunito"/>
              </a:rPr>
              <a:t>Santor</a:t>
            </a:r>
            <a:r>
              <a:rPr lang="en-US" sz="1800" dirty="0">
                <a:solidFill>
                  <a:schemeClr val="bg1">
                    <a:lumMod val="50000"/>
                  </a:schemeClr>
                </a:solidFill>
                <a:latin typeface="Quicksand" panose="020B0604020202020204" charset="0"/>
                <a:ea typeface="Nunito"/>
                <a:cs typeface="Nunito"/>
                <a:sym typeface="Nunito"/>
              </a:rPr>
              <a:t>, Pringle, &amp; Israeli (2000)</a:t>
            </a:r>
            <a:br>
              <a:rPr lang="en-US" sz="1800" dirty="0">
                <a:solidFill>
                  <a:schemeClr val="bg1">
                    <a:lumMod val="50000"/>
                  </a:schemeClr>
                </a:solidFill>
                <a:latin typeface="Quicksand" panose="020B0604020202020204" charset="0"/>
                <a:ea typeface="Nunito"/>
                <a:cs typeface="Nunito"/>
                <a:sym typeface="Nunito"/>
              </a:rPr>
            </a:br>
            <a:br>
              <a:rPr lang="en-US" sz="1800" dirty="0">
                <a:solidFill>
                  <a:schemeClr val="bg1">
                    <a:lumMod val="50000"/>
                  </a:schemeClr>
                </a:solidFill>
                <a:latin typeface="Quicksand" panose="020B0604020202020204" charset="0"/>
                <a:ea typeface="Nunito"/>
                <a:cs typeface="Nunito"/>
                <a:sym typeface="Nunito"/>
              </a:rPr>
            </a:br>
            <a:r>
              <a:rPr lang="en-CA" sz="1800" dirty="0">
                <a:solidFill>
                  <a:srgbClr val="009999"/>
                </a:solidFill>
                <a:latin typeface="Nunito"/>
                <a:ea typeface="Nunito"/>
                <a:cs typeface="Nunito"/>
                <a:sym typeface="Nunito"/>
              </a:rPr>
              <a:t>→  </a:t>
            </a:r>
            <a:r>
              <a:rPr lang="en-US" sz="1800" dirty="0">
                <a:solidFill>
                  <a:schemeClr val="bg1">
                    <a:lumMod val="50000"/>
                  </a:schemeClr>
                </a:solidFill>
                <a:latin typeface="Quicksand" panose="020B0604020202020204" charset="0"/>
                <a:ea typeface="Nunito"/>
                <a:cs typeface="Nunito"/>
                <a:sym typeface="Nunito"/>
              </a:rPr>
              <a:t>Report lower levels of trust + share a low amount of personal information</a:t>
            </a: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      (</a:t>
            </a:r>
            <a:r>
              <a:rPr lang="en-US" sz="1800" dirty="0" err="1">
                <a:solidFill>
                  <a:schemeClr val="bg1">
                    <a:lumMod val="50000"/>
                  </a:schemeClr>
                </a:solidFill>
                <a:latin typeface="Quicksand" panose="020B0604020202020204" charset="0"/>
                <a:ea typeface="Nunito"/>
                <a:cs typeface="Nunito"/>
                <a:sym typeface="Nunito"/>
              </a:rPr>
              <a:t>Zuroff</a:t>
            </a:r>
            <a:r>
              <a:rPr lang="en-US" sz="1800" dirty="0">
                <a:solidFill>
                  <a:schemeClr val="bg1">
                    <a:lumMod val="50000"/>
                  </a:schemeClr>
                </a:solidFill>
                <a:latin typeface="Quicksand" panose="020B0604020202020204" charset="0"/>
                <a:ea typeface="Nunito"/>
                <a:cs typeface="Nunito"/>
                <a:sym typeface="Nunito"/>
              </a:rPr>
              <a:t> &amp; Fitzpatrick, 1995)</a:t>
            </a:r>
            <a:endParaRPr lang="en-CA" sz="1800" dirty="0">
              <a:solidFill>
                <a:schemeClr val="bg1">
                  <a:lumMod val="50000"/>
                </a:schemeClr>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1795240359"/>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50" name="Shape 150"/>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Self-Compassion</a:t>
            </a:r>
          </a:p>
        </p:txBody>
      </p:sp>
      <p:sp>
        <p:nvSpPr>
          <p:cNvPr id="151" name="Shape 151"/>
          <p:cNvSpPr txBox="1"/>
          <p:nvPr/>
        </p:nvSpPr>
        <p:spPr>
          <a:xfrm>
            <a:off x="304800" y="1123950"/>
            <a:ext cx="8534399" cy="1313398"/>
          </a:xfrm>
          <a:prstGeom prst="rect">
            <a:avLst/>
          </a:prstGeom>
          <a:noFill/>
          <a:ln>
            <a:noFill/>
          </a:ln>
        </p:spPr>
        <p:txBody>
          <a:bodyPr lIns="91425" tIns="45700" rIns="91425" bIns="45700" anchor="t" anchorCtr="0">
            <a:noAutofit/>
          </a:bodyPr>
          <a:lstStyle/>
          <a:p>
            <a:pPr marL="63500">
              <a:spcAft>
                <a:spcPts val="1000"/>
              </a:spcAft>
              <a:buClr>
                <a:srgbClr val="B7B7B7"/>
              </a:buClr>
              <a:buSzPct val="100000"/>
            </a:pPr>
            <a:r>
              <a:rPr lang="en-US" sz="1800" dirty="0">
                <a:solidFill>
                  <a:schemeClr val="bg1">
                    <a:lumMod val="50000"/>
                  </a:schemeClr>
                </a:solidFill>
                <a:latin typeface="Quicksand" panose="020B0604020202020204" charset="0"/>
                <a:ea typeface="Nunito"/>
                <a:cs typeface="Nunito"/>
                <a:sym typeface="Nunito"/>
              </a:rPr>
              <a:t>Self-compassion is simply compassion directed inward, relating to ourselves as the object of care and concern when faced with the experience of suffering:</a:t>
            </a:r>
            <a:br>
              <a:rPr lang="en-US" sz="1800" dirty="0">
                <a:solidFill>
                  <a:schemeClr val="bg1">
                    <a:lumMod val="50000"/>
                  </a:schemeClr>
                </a:solidFill>
                <a:latin typeface="Quicksand" panose="020B0604020202020204" charset="0"/>
                <a:ea typeface="Nunito"/>
                <a:cs typeface="Nunito"/>
                <a:sym typeface="Nunito"/>
              </a:rPr>
            </a:br>
            <a:endParaRPr lang="en-US" sz="1800" dirty="0">
              <a:solidFill>
                <a:schemeClr val="bg1">
                  <a:lumMod val="50000"/>
                </a:schemeClr>
              </a:solidFill>
              <a:latin typeface="Quicksand" panose="020B0604020202020204" charset="0"/>
              <a:ea typeface="Nunito"/>
              <a:cs typeface="Nunito"/>
              <a:sym typeface="Nunito"/>
            </a:endParaRPr>
          </a:p>
          <a:p>
            <a:pPr marL="63500" algn="ctr">
              <a:spcAft>
                <a:spcPts val="1000"/>
              </a:spcAft>
              <a:buClr>
                <a:srgbClr val="B7B7B7"/>
              </a:buClr>
              <a:buSzPct val="100000"/>
            </a:pPr>
            <a:r>
              <a:rPr lang="en-US" sz="1800" dirty="0">
                <a:solidFill>
                  <a:schemeClr val="bg1">
                    <a:lumMod val="50000"/>
                  </a:schemeClr>
                </a:solidFill>
                <a:latin typeface="Quicksand" panose="020B0604020202020204" charset="0"/>
                <a:ea typeface="Nunito"/>
                <a:cs typeface="Nunito"/>
                <a:sym typeface="Nunito"/>
              </a:rPr>
              <a:t>“I tried my best.”</a:t>
            </a:r>
            <a:br>
              <a:rPr lang="en-US" sz="1800" dirty="0">
                <a:solidFill>
                  <a:schemeClr val="bg1">
                    <a:lumMod val="50000"/>
                  </a:schemeClr>
                </a:solidFill>
                <a:latin typeface="Quicksand" panose="020B0604020202020204" charset="0"/>
                <a:ea typeface="Nunito"/>
                <a:cs typeface="Nunito"/>
                <a:sym typeface="Nunito"/>
              </a:rPr>
            </a:b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“I learned something.” </a:t>
            </a:r>
            <a:br>
              <a:rPr lang="en-US" sz="1800" dirty="0">
                <a:solidFill>
                  <a:schemeClr val="bg1">
                    <a:lumMod val="50000"/>
                  </a:schemeClr>
                </a:solidFill>
                <a:latin typeface="Quicksand" panose="020B0604020202020204" charset="0"/>
                <a:ea typeface="Nunito"/>
                <a:cs typeface="Nunito"/>
                <a:sym typeface="Nunito"/>
              </a:rPr>
            </a:br>
            <a:br>
              <a:rPr lang="en-US" sz="1800" dirty="0">
                <a:solidFill>
                  <a:schemeClr val="bg1">
                    <a:lumMod val="50000"/>
                  </a:schemeClr>
                </a:solidFill>
                <a:latin typeface="Quicksand" panose="020B0604020202020204" charset="0"/>
                <a:ea typeface="Nunito"/>
                <a:cs typeface="Nunito"/>
                <a:sym typeface="Nunito"/>
              </a:rPr>
            </a:br>
            <a:r>
              <a:rPr lang="en-US" sz="1800" dirty="0">
                <a:solidFill>
                  <a:schemeClr val="bg1">
                    <a:lumMod val="50000"/>
                  </a:schemeClr>
                </a:solidFill>
                <a:latin typeface="Quicksand" panose="020B0604020202020204" charset="0"/>
                <a:ea typeface="Nunito"/>
                <a:cs typeface="Nunito"/>
                <a:sym typeface="Nunito"/>
              </a:rPr>
              <a:t>“Next time, we do it differently.”</a:t>
            </a: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1306990736"/>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9" name="Shape 279"/>
          <p:cNvSpPr/>
          <p:nvPr/>
        </p:nvSpPr>
        <p:spPr>
          <a:xfrm>
            <a:off x="315332" y="2448658"/>
            <a:ext cx="8659040" cy="584700"/>
          </a:xfrm>
          <a:prstGeom prst="rect">
            <a:avLst/>
          </a:prstGeom>
          <a:noFill/>
          <a:ln>
            <a:noFill/>
          </a:ln>
        </p:spPr>
        <p:txBody>
          <a:bodyPr lIns="91425" tIns="45700" rIns="91425" bIns="45700" anchor="t" anchorCtr="0">
            <a:noAutofit/>
          </a:bodyPr>
          <a:lstStyle/>
          <a:p>
            <a:pPr lvl="0">
              <a:buClr>
                <a:schemeClr val="lt1"/>
              </a:buClr>
              <a:buSzPct val="25000"/>
            </a:pPr>
            <a:r>
              <a:rPr lang="en-US" sz="2200" i="1" dirty="0">
                <a:solidFill>
                  <a:srgbClr val="FFFFFF"/>
                </a:solidFill>
                <a:latin typeface="Nunito"/>
                <a:ea typeface="Nunito"/>
                <a:cs typeface="Nunito"/>
                <a:sym typeface="Nunito"/>
              </a:rPr>
              <a:t>“We see the world not as it is, but as we are.” - Stephen Covey</a:t>
            </a:r>
          </a:p>
          <a:p>
            <a:pPr lvl="0" algn="ctr">
              <a:buClr>
                <a:schemeClr val="lt1"/>
              </a:buClr>
              <a:buSzPct val="25000"/>
            </a:pPr>
            <a:r>
              <a:rPr lang="en-US" sz="2200" i="1" dirty="0">
                <a:solidFill>
                  <a:srgbClr val="FFFFFF"/>
                </a:solidFill>
                <a:latin typeface="Nunito"/>
                <a:ea typeface="Nunito"/>
                <a:cs typeface="Nunito"/>
                <a:sym typeface="Nunito"/>
              </a:rPr>
              <a:t> </a:t>
            </a:r>
            <a:endParaRPr lang="en-CA" sz="2200" i="1" u="none" strike="noStrike" cap="none" dirty="0">
              <a:solidFill>
                <a:srgbClr val="FFFFFF"/>
              </a:solidFill>
              <a:latin typeface="Nunito"/>
              <a:ea typeface="Nunito"/>
              <a:cs typeface="Nunito"/>
              <a:sym typeface="Nunito"/>
            </a:endParaRPr>
          </a:p>
        </p:txBody>
      </p:sp>
      <p:sp>
        <p:nvSpPr>
          <p:cNvPr id="280" name="Shape 280"/>
          <p:cNvSpPr txBox="1">
            <a:spLocks noGrp="1"/>
          </p:cNvSpPr>
          <p:nvPr>
            <p:ph type="subTitle" idx="1"/>
          </p:nvPr>
        </p:nvSpPr>
        <p:spPr>
          <a:xfrm>
            <a:off x="-355698" y="3522992"/>
            <a:ext cx="10001100" cy="1066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endParaRPr lang="en-CA" sz="18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235269417"/>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42" name="Shape 142"/>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Why Resilience?</a:t>
            </a:r>
          </a:p>
        </p:txBody>
      </p:sp>
      <p:sp>
        <p:nvSpPr>
          <p:cNvPr id="143" name="Shape 143"/>
          <p:cNvSpPr txBox="1"/>
          <p:nvPr/>
        </p:nvSpPr>
        <p:spPr>
          <a:xfrm>
            <a:off x="316175" y="1052485"/>
            <a:ext cx="8534400" cy="2945100"/>
          </a:xfrm>
          <a:prstGeom prst="rect">
            <a:avLst/>
          </a:prstGeom>
          <a:noFill/>
          <a:ln>
            <a:noFill/>
          </a:ln>
        </p:spPr>
        <p:txBody>
          <a:bodyPr lIns="91425" tIns="45700" rIns="91425" bIns="45700" anchor="t" anchorCtr="0">
            <a:noAutofit/>
          </a:bodyPr>
          <a:lstStyle/>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Setbacks/Obstacles/Challenges</a:t>
            </a:r>
          </a:p>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Changing landscape (jobs + challenges)</a:t>
            </a:r>
          </a:p>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Focus: Building resilient organizations (2008)</a:t>
            </a:r>
          </a:p>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Focus: Building personal resilience</a:t>
            </a:r>
          </a:p>
        </p:txBody>
      </p:sp>
      <p:sp>
        <p:nvSpPr>
          <p:cNvPr id="144" name="Shape 144"/>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4143018110"/>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extLst/>
          </a:blip>
          <a:srcRect/>
          <a:stretch/>
        </p:blipFill>
        <p:spPr>
          <a:xfrm>
            <a:off x="20" y="10"/>
            <a:ext cx="9143980" cy="5143490"/>
          </a:xfrm>
          <a:prstGeom prst="rect">
            <a:avLst/>
          </a:prstGeom>
          <a:noFill/>
        </p:spPr>
      </p:pic>
      <p:sp>
        <p:nvSpPr>
          <p:cNvPr id="93"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95" name="Straight Connector 94">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80" name="Shape 280"/>
          <p:cNvSpPr txBox="1">
            <a:spLocks noGrp="1"/>
          </p:cNvSpPr>
          <p:nvPr>
            <p:ph type="subTitle" idx="1"/>
          </p:nvPr>
        </p:nvSpPr>
        <p:spPr>
          <a:xfrm>
            <a:off x="5837182" y="3932006"/>
            <a:ext cx="3247697" cy="512463"/>
          </a:xfrm>
          <a:prstGeom prst="rect">
            <a:avLst/>
          </a:prstGeom>
        </p:spPr>
        <p:txBody>
          <a:bodyPr lIns="91425" tIns="91425" rIns="91425" bIns="91425" anchorCtr="0">
            <a:normAutofit fontScale="85000" lnSpcReduction="20000"/>
          </a:bodyPr>
          <a:lstStyle/>
          <a:p>
            <a:pPr marL="0" marR="0" lvl="0" indent="0" rtl="0">
              <a:spcBef>
                <a:spcPts val="0"/>
              </a:spcBef>
              <a:spcAft>
                <a:spcPts val="0"/>
              </a:spcAft>
              <a:buClr>
                <a:srgbClr val="888888"/>
              </a:buClr>
              <a:buSzPct val="25000"/>
              <a:buFont typeface="Arial"/>
              <a:buNone/>
            </a:pPr>
            <a:r>
              <a:rPr lang="en-CA" sz="1500" b="0" i="0" u="none" strike="noStrike" cap="none" dirty="0">
                <a:latin typeface="Arial"/>
                <a:ea typeface="Arial"/>
                <a:cs typeface="Arial"/>
                <a:sym typeface="Arial"/>
              </a:rPr>
              <a:t>A reactive state that is impacted by the previous three capabilities.</a:t>
            </a:r>
          </a:p>
        </p:txBody>
      </p:sp>
      <p:sp>
        <p:nvSpPr>
          <p:cNvPr id="279" name="Shape 279"/>
          <p:cNvSpPr/>
          <p:nvPr/>
        </p:nvSpPr>
        <p:spPr>
          <a:xfrm>
            <a:off x="-1621771" y="2351780"/>
            <a:ext cx="8659040" cy="584700"/>
          </a:xfrm>
          <a:prstGeom prst="rect">
            <a:avLst/>
          </a:prstGeom>
          <a:noFill/>
          <a:ln>
            <a:noFill/>
          </a:ln>
        </p:spPr>
        <p:txBody>
          <a:bodyPr lIns="91425" tIns="45700" rIns="91425" bIns="45700" anchor="t" anchorCtr="0">
            <a:noAutofit/>
          </a:bodyPr>
          <a:lstStyle/>
          <a:p>
            <a:pPr lvl="0" algn="ctr">
              <a:spcAft>
                <a:spcPts val="600"/>
              </a:spcAft>
              <a:buClr>
                <a:schemeClr val="lt1"/>
              </a:buClr>
              <a:buSzPct val="25000"/>
            </a:pPr>
            <a:r>
              <a:rPr lang="en-US" sz="3600" dirty="0">
                <a:solidFill>
                  <a:srgbClr val="FFFFFF"/>
                </a:solidFill>
                <a:latin typeface="Nunito"/>
                <a:ea typeface="Nunito"/>
                <a:cs typeface="Nunito"/>
                <a:sym typeface="Nunito"/>
              </a:rPr>
              <a:t>Resilience</a:t>
            </a:r>
          </a:p>
          <a:p>
            <a:pPr lvl="0" algn="ctr">
              <a:spcAft>
                <a:spcPts val="600"/>
              </a:spcAft>
              <a:buClr>
                <a:schemeClr val="lt1"/>
              </a:buClr>
              <a:buSzPct val="25000"/>
            </a:pPr>
            <a:endParaRPr lang="en-US" sz="3600" i="1" dirty="0">
              <a:solidFill>
                <a:srgbClr val="FFFFFF"/>
              </a:solidFill>
              <a:latin typeface="Nunito"/>
              <a:ea typeface="Nunito"/>
              <a:cs typeface="Nunito"/>
              <a:sym typeface="Nunito"/>
            </a:endParaRPr>
          </a:p>
          <a:p>
            <a:pPr lvl="0" algn="ctr">
              <a:spcAft>
                <a:spcPts val="600"/>
              </a:spcAft>
              <a:buClr>
                <a:schemeClr val="lt1"/>
              </a:buClr>
              <a:buSzPct val="25000"/>
            </a:pPr>
            <a:r>
              <a:rPr lang="en-US" sz="3600" i="1" dirty="0">
                <a:solidFill>
                  <a:srgbClr val="FFFFFF"/>
                </a:solidFill>
                <a:latin typeface="Nunito"/>
                <a:ea typeface="Nunito"/>
                <a:cs typeface="Nunito"/>
                <a:sym typeface="Nunito"/>
              </a:rPr>
              <a:t> </a:t>
            </a:r>
            <a:endParaRPr lang="en-CA" sz="3600" i="1" u="none" strike="noStrike" cap="none" dirty="0">
              <a:solidFill>
                <a:srgbClr val="FFFFFF"/>
              </a:solidFill>
              <a:latin typeface="Nunito"/>
              <a:ea typeface="Nunito"/>
              <a:cs typeface="Nunito"/>
              <a:sym typeface="Nunito"/>
            </a:endParaRPr>
          </a:p>
        </p:txBody>
      </p:sp>
    </p:spTree>
    <p:extLst>
      <p:ext uri="{BB962C8B-B14F-4D97-AF65-F5344CB8AC3E}">
        <p14:creationId xmlns:p14="http://schemas.microsoft.com/office/powerpoint/2010/main" val="64455476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8" name="Shape 278"/>
          <p:cNvSpPr txBox="1"/>
          <p:nvPr/>
        </p:nvSpPr>
        <p:spPr>
          <a:xfrm>
            <a:off x="1819474" y="3456150"/>
            <a:ext cx="2825452" cy="4185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86AF4C"/>
              </a:solidFill>
              <a:latin typeface="Quicksand"/>
              <a:ea typeface="Quicksand"/>
              <a:cs typeface="Quicksand"/>
              <a:sym typeface="Quicksand"/>
            </a:endParaRPr>
          </a:p>
        </p:txBody>
      </p:sp>
      <p:sp>
        <p:nvSpPr>
          <p:cNvPr id="279" name="Shape 279"/>
          <p:cNvSpPr/>
          <p:nvPr/>
        </p:nvSpPr>
        <p:spPr>
          <a:xfrm>
            <a:off x="484960" y="204375"/>
            <a:ext cx="8659040" cy="584700"/>
          </a:xfrm>
          <a:prstGeom prst="rect">
            <a:avLst/>
          </a:prstGeom>
          <a:noFill/>
          <a:ln>
            <a:noFill/>
          </a:ln>
        </p:spPr>
        <p:txBody>
          <a:bodyPr lIns="91425" tIns="45700" rIns="91425" bIns="45700" anchor="t" anchorCtr="0">
            <a:noAutofit/>
          </a:bodyPr>
          <a:lstStyle/>
          <a:p>
            <a:pPr marL="63500">
              <a:lnSpc>
                <a:spcPct val="150000"/>
              </a:lnSpc>
              <a:buClr>
                <a:srgbClr val="00A99D"/>
              </a:buClr>
              <a:buSzPct val="100000"/>
            </a:pPr>
            <a:r>
              <a:rPr lang="en-US" sz="3500" i="1" dirty="0" err="1">
                <a:solidFill>
                  <a:schemeClr val="bg1"/>
                </a:solidFill>
                <a:latin typeface="Nunito" panose="020B0604020202020204" charset="0"/>
              </a:rPr>
              <a:t>re·sil·ience</a:t>
            </a:r>
            <a:br>
              <a:rPr lang="en-US" sz="2000" i="1" dirty="0">
                <a:solidFill>
                  <a:schemeClr val="bg1"/>
                </a:solidFill>
                <a:latin typeface="Nunito" panose="020B0604020202020204" charset="0"/>
              </a:rPr>
            </a:br>
            <a:br>
              <a:rPr lang="en-US" sz="2000" i="1" dirty="0">
                <a:solidFill>
                  <a:schemeClr val="bg1"/>
                </a:solidFill>
                <a:latin typeface="Nunito" panose="020B0604020202020204" charset="0"/>
              </a:rPr>
            </a:br>
            <a:r>
              <a:rPr lang="en-US" sz="2000" i="1" dirty="0">
                <a:solidFill>
                  <a:schemeClr val="bg1"/>
                </a:solidFill>
                <a:latin typeface="Nunito" panose="020B0604020202020204" charset="0"/>
              </a:rPr>
              <a:t>Resiliency is one's capacity to cope successfully in the face of significant change, adversity, risk, or even increased responsibility. Resilient individuals can actually thrive and grow through setbacks and difficulties. When faced with hardship, </a:t>
            </a:r>
            <a:r>
              <a:rPr lang="en-US" sz="2000" i="1" dirty="0" err="1">
                <a:solidFill>
                  <a:schemeClr val="bg1"/>
                </a:solidFill>
                <a:latin typeface="Nunito" panose="020B0604020202020204" charset="0"/>
              </a:rPr>
              <a:t>resilients</a:t>
            </a:r>
            <a:r>
              <a:rPr lang="en-US" sz="2000" i="1" dirty="0">
                <a:solidFill>
                  <a:schemeClr val="bg1"/>
                </a:solidFill>
                <a:latin typeface="Nunito" panose="020B0604020202020204" charset="0"/>
              </a:rPr>
              <a:t> bounce back to higher levels of performance than before, and they find meaning and value in the process.</a:t>
            </a:r>
            <a:br>
              <a:rPr lang="en-US" sz="2000" i="1" dirty="0">
                <a:solidFill>
                  <a:schemeClr val="bg1"/>
                </a:solidFill>
                <a:latin typeface="Nunito" panose="020B0604020202020204" charset="0"/>
              </a:rPr>
            </a:br>
            <a:r>
              <a:rPr lang="en-US" dirty="0">
                <a:solidFill>
                  <a:schemeClr val="bg1"/>
                </a:solidFill>
                <a:latin typeface="Nunito"/>
                <a:ea typeface="Nunito"/>
                <a:cs typeface="Nunito"/>
                <a:sym typeface="Nunito"/>
              </a:rPr>
              <a:t>(Peterson, </a:t>
            </a:r>
            <a:r>
              <a:rPr lang="en-US" dirty="0" err="1">
                <a:solidFill>
                  <a:schemeClr val="bg1"/>
                </a:solidFill>
                <a:latin typeface="Nunito"/>
                <a:ea typeface="Nunito"/>
                <a:cs typeface="Nunito"/>
                <a:sym typeface="Nunito"/>
              </a:rPr>
              <a:t>Balthazard</a:t>
            </a:r>
            <a:r>
              <a:rPr lang="en-US" dirty="0">
                <a:solidFill>
                  <a:schemeClr val="bg1"/>
                </a:solidFill>
                <a:latin typeface="Nunito"/>
                <a:ea typeface="Nunito"/>
                <a:cs typeface="Nunito"/>
                <a:sym typeface="Nunito"/>
              </a:rPr>
              <a:t>, Waldman and Thatcher, 2008).</a:t>
            </a:r>
            <a:endParaRPr lang="en-US" dirty="0">
              <a:solidFill>
                <a:schemeClr val="bg1"/>
              </a:solidFill>
              <a:latin typeface="Quicksand" panose="020B0604020202020204" charset="0"/>
              <a:ea typeface="Nunito"/>
              <a:cs typeface="Nunito"/>
              <a:sym typeface="Quicksand"/>
            </a:endParaRPr>
          </a:p>
          <a:p>
            <a:pPr marL="63500">
              <a:lnSpc>
                <a:spcPct val="150000"/>
              </a:lnSpc>
              <a:buClr>
                <a:srgbClr val="00A99D"/>
              </a:buClr>
              <a:buSzPct val="100000"/>
            </a:pPr>
            <a:endParaRPr lang="en-US" sz="2000" i="1" dirty="0">
              <a:solidFill>
                <a:schemeClr val="bg1"/>
              </a:solidFill>
              <a:latin typeface="Nunito" panose="020B0604020202020204" charset="0"/>
            </a:endParaRPr>
          </a:p>
        </p:txBody>
      </p:sp>
    </p:spTree>
    <p:extLst>
      <p:ext uri="{BB962C8B-B14F-4D97-AF65-F5344CB8AC3E}">
        <p14:creationId xmlns:p14="http://schemas.microsoft.com/office/powerpoint/2010/main" val="981066744"/>
      </p:ext>
    </p:extLst>
  </p:cSld>
  <p:clrMapOvr>
    <a:masterClrMapping/>
  </p:clrMapOvr>
  <p:transition spd="slow">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9" name="Shape 279"/>
          <p:cNvSpPr/>
          <p:nvPr/>
        </p:nvSpPr>
        <p:spPr>
          <a:xfrm>
            <a:off x="315332" y="2448658"/>
            <a:ext cx="8659040" cy="584700"/>
          </a:xfrm>
          <a:prstGeom prst="rect">
            <a:avLst/>
          </a:prstGeom>
          <a:noFill/>
          <a:ln>
            <a:noFill/>
          </a:ln>
        </p:spPr>
        <p:txBody>
          <a:bodyPr lIns="91425" tIns="45700" rIns="91425" bIns="45700" anchor="t" anchorCtr="0">
            <a:noAutofit/>
          </a:bodyPr>
          <a:lstStyle/>
          <a:p>
            <a:pPr lvl="0" algn="ctr">
              <a:buClr>
                <a:schemeClr val="lt1"/>
              </a:buClr>
              <a:buSzPct val="25000"/>
            </a:pPr>
            <a:r>
              <a:rPr lang="en-US" sz="2200" dirty="0">
                <a:solidFill>
                  <a:srgbClr val="FFFFFF"/>
                </a:solidFill>
                <a:latin typeface="Nunito"/>
                <a:ea typeface="Nunito"/>
                <a:cs typeface="Nunito"/>
                <a:sym typeface="Nunito"/>
              </a:rPr>
              <a:t>What matters is what you say after…</a:t>
            </a:r>
            <a:endParaRPr lang="en-CA" sz="2200" u="none" strike="noStrike" cap="none" dirty="0">
              <a:solidFill>
                <a:srgbClr val="FFFFFF"/>
              </a:solidFill>
              <a:latin typeface="Nunito"/>
              <a:ea typeface="Nunito"/>
              <a:cs typeface="Nunito"/>
              <a:sym typeface="Nunito"/>
            </a:endParaRPr>
          </a:p>
        </p:txBody>
      </p:sp>
      <p:sp>
        <p:nvSpPr>
          <p:cNvPr id="280" name="Shape 280"/>
          <p:cNvSpPr txBox="1">
            <a:spLocks noGrp="1"/>
          </p:cNvSpPr>
          <p:nvPr>
            <p:ph type="subTitle" idx="1"/>
          </p:nvPr>
        </p:nvSpPr>
        <p:spPr>
          <a:xfrm>
            <a:off x="-355698" y="3522992"/>
            <a:ext cx="10001100" cy="1066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endParaRPr lang="en-CA" sz="18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3033391896"/>
      </p:ext>
    </p:extLst>
  </p:cSld>
  <p:clrMapOvr>
    <a:masterClrMapping/>
  </p:clrMapOvr>
  <p:transition spd="slow">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50" name="Shape 150"/>
          <p:cNvSpPr txBox="1"/>
          <p:nvPr/>
        </p:nvSpPr>
        <p:spPr>
          <a:xfrm>
            <a:off x="1" y="30480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Resilience and Reality Testing</a:t>
            </a:r>
          </a:p>
        </p:txBody>
      </p:sp>
      <p:pic>
        <p:nvPicPr>
          <p:cNvPr id="4" name="Picture 3"/>
          <p:cNvPicPr>
            <a:picLocks noChangeAspect="1"/>
          </p:cNvPicPr>
          <p:nvPr/>
        </p:nvPicPr>
        <p:blipFill>
          <a:blip r:embed="rId4"/>
          <a:stretch>
            <a:fillRect/>
          </a:stretch>
        </p:blipFill>
        <p:spPr>
          <a:xfrm>
            <a:off x="5100639" y="1966940"/>
            <a:ext cx="4043312" cy="2624110"/>
          </a:xfrm>
          <a:prstGeom prst="rect">
            <a:avLst/>
          </a:prstGeom>
        </p:spPr>
      </p:pic>
      <p:sp>
        <p:nvSpPr>
          <p:cNvPr id="151" name="Shape 151"/>
          <p:cNvSpPr txBox="1"/>
          <p:nvPr/>
        </p:nvSpPr>
        <p:spPr>
          <a:xfrm>
            <a:off x="316200" y="1087427"/>
            <a:ext cx="8534399" cy="1313398"/>
          </a:xfrm>
          <a:prstGeom prst="rect">
            <a:avLst/>
          </a:prstGeom>
          <a:noFill/>
          <a:ln>
            <a:noFill/>
          </a:ln>
        </p:spPr>
        <p:txBody>
          <a:bodyPr lIns="91425" tIns="45700" rIns="91425" bIns="45700" anchor="t" anchorCtr="0">
            <a:noAutofit/>
          </a:bodyPr>
          <a:lstStyle/>
          <a:p>
            <a:pPr marL="406400" indent="-342900">
              <a:spcAft>
                <a:spcPts val="1000"/>
              </a:spcAft>
              <a:buClr>
                <a:srgbClr val="B7B7B7"/>
              </a:buClr>
              <a:buSzPct val="100000"/>
              <a:buFont typeface="Arial" panose="020B0604020202020204" pitchFamily="34" charset="0"/>
              <a:buChar char="•"/>
            </a:pPr>
            <a:r>
              <a:rPr lang="en-US" sz="1800" dirty="0">
                <a:solidFill>
                  <a:schemeClr val="bg1">
                    <a:lumMod val="50000"/>
                  </a:schemeClr>
                </a:solidFill>
                <a:latin typeface="Quicksand" panose="020B0604020202020204" charset="0"/>
                <a:ea typeface="Nunito"/>
                <a:cs typeface="Nunito"/>
                <a:sym typeface="Quicksand"/>
              </a:rPr>
              <a:t>It’s not about positive thinking or negative thinking. Instead, it’s about accurate thinking.</a:t>
            </a:r>
          </a:p>
          <a:p>
            <a:pPr marL="406400" indent="-342900">
              <a:spcAft>
                <a:spcPts val="1000"/>
              </a:spcAft>
              <a:buClr>
                <a:srgbClr val="B7B7B7"/>
              </a:buClr>
              <a:buSzPct val="100000"/>
              <a:buFont typeface="Arial" panose="020B0604020202020204" pitchFamily="34" charset="0"/>
              <a:buChar char="•"/>
            </a:pPr>
            <a:r>
              <a:rPr lang="en-US" sz="1800" dirty="0" err="1">
                <a:solidFill>
                  <a:schemeClr val="bg1">
                    <a:lumMod val="50000"/>
                  </a:schemeClr>
                </a:solidFill>
                <a:latin typeface="Quicksand" panose="020B0604020202020204" charset="0"/>
                <a:ea typeface="Nunito"/>
                <a:cs typeface="Nunito"/>
                <a:sym typeface="Quicksand"/>
              </a:rPr>
              <a:t>Resilients</a:t>
            </a:r>
            <a:r>
              <a:rPr lang="en-US" sz="1800" dirty="0">
                <a:solidFill>
                  <a:schemeClr val="bg1">
                    <a:lumMod val="50000"/>
                  </a:schemeClr>
                </a:solidFill>
                <a:latin typeface="Quicksand" panose="020B0604020202020204" charset="0"/>
                <a:ea typeface="Nunito"/>
                <a:cs typeface="Nunito"/>
                <a:sym typeface="Quicksand"/>
              </a:rPr>
              <a:t> are logical in their </a:t>
            </a:r>
            <a:br>
              <a:rPr lang="en-US" sz="1800" dirty="0">
                <a:solidFill>
                  <a:schemeClr val="bg1">
                    <a:lumMod val="50000"/>
                  </a:schemeClr>
                </a:solidFill>
                <a:latin typeface="Quicksand" panose="020B0604020202020204" charset="0"/>
                <a:ea typeface="Nunito"/>
                <a:cs typeface="Nunito"/>
                <a:sym typeface="Quicksand"/>
              </a:rPr>
            </a:br>
            <a:r>
              <a:rPr lang="en-US" sz="1800" dirty="0">
                <a:solidFill>
                  <a:schemeClr val="bg1">
                    <a:lumMod val="50000"/>
                  </a:schemeClr>
                </a:solidFill>
                <a:latin typeface="Quicksand" panose="020B0604020202020204" charset="0"/>
                <a:ea typeface="Nunito"/>
                <a:cs typeface="Nunito"/>
                <a:sym typeface="Quicksand"/>
              </a:rPr>
              <a:t>interpretations of setbacks </a:t>
            </a:r>
            <a:br>
              <a:rPr lang="en-US" sz="1800" dirty="0">
                <a:solidFill>
                  <a:schemeClr val="bg1">
                    <a:lumMod val="50000"/>
                  </a:schemeClr>
                </a:solidFill>
                <a:latin typeface="Quicksand" panose="020B0604020202020204" charset="0"/>
                <a:ea typeface="Nunito"/>
                <a:cs typeface="Nunito"/>
                <a:sym typeface="Quicksand"/>
              </a:rPr>
            </a:br>
            <a:r>
              <a:rPr lang="en-US" sz="1800" dirty="0">
                <a:solidFill>
                  <a:schemeClr val="bg1">
                    <a:lumMod val="50000"/>
                  </a:schemeClr>
                </a:solidFill>
                <a:latin typeface="Quicksand" panose="020B0604020202020204" charset="0"/>
                <a:ea typeface="Nunito"/>
                <a:cs typeface="Nunito"/>
                <a:sym typeface="Quicksand"/>
              </a:rPr>
              <a:t>- what is in their control, </a:t>
            </a:r>
            <a:br>
              <a:rPr lang="en-US" sz="1800" dirty="0">
                <a:solidFill>
                  <a:schemeClr val="bg1">
                    <a:lumMod val="50000"/>
                  </a:schemeClr>
                </a:solidFill>
                <a:latin typeface="Quicksand" panose="020B0604020202020204" charset="0"/>
                <a:ea typeface="Nunito"/>
                <a:cs typeface="Nunito"/>
                <a:sym typeface="Quicksand"/>
              </a:rPr>
            </a:br>
            <a:r>
              <a:rPr lang="en-US" sz="1800" dirty="0">
                <a:solidFill>
                  <a:schemeClr val="bg1">
                    <a:lumMod val="50000"/>
                  </a:schemeClr>
                </a:solidFill>
                <a:latin typeface="Quicksand" panose="020B0604020202020204" charset="0"/>
                <a:ea typeface="Nunito"/>
                <a:cs typeface="Nunito"/>
                <a:sym typeface="Quicksand"/>
              </a:rPr>
              <a:t>out of their control, </a:t>
            </a:r>
            <a:br>
              <a:rPr lang="en-US" sz="1800" dirty="0">
                <a:solidFill>
                  <a:schemeClr val="bg1">
                    <a:lumMod val="50000"/>
                  </a:schemeClr>
                </a:solidFill>
                <a:latin typeface="Quicksand" panose="020B0604020202020204" charset="0"/>
                <a:ea typeface="Nunito"/>
                <a:cs typeface="Nunito"/>
                <a:sym typeface="Quicksand"/>
              </a:rPr>
            </a:br>
            <a:r>
              <a:rPr lang="en-US" sz="1800" dirty="0">
                <a:solidFill>
                  <a:schemeClr val="bg1">
                    <a:lumMod val="50000"/>
                  </a:schemeClr>
                </a:solidFill>
                <a:latin typeface="Quicksand" panose="020B0604020202020204" charset="0"/>
                <a:ea typeface="Nunito"/>
                <a:cs typeface="Nunito"/>
                <a:sym typeface="Quicksand"/>
              </a:rPr>
              <a:t>and options for taking action.</a:t>
            </a:r>
            <a:br>
              <a:rPr lang="en-US" sz="1800" dirty="0">
                <a:solidFill>
                  <a:schemeClr val="bg1">
                    <a:lumMod val="50000"/>
                  </a:schemeClr>
                </a:solidFill>
                <a:latin typeface="Quicksand" panose="020B0604020202020204" charset="0"/>
                <a:ea typeface="Nunito"/>
                <a:cs typeface="Nunito"/>
                <a:sym typeface="Quicksand"/>
              </a:rPr>
            </a:br>
            <a:r>
              <a:rPr lang="en-US" sz="1800" dirty="0">
                <a:solidFill>
                  <a:schemeClr val="bg1">
                    <a:lumMod val="50000"/>
                  </a:schemeClr>
                </a:solidFill>
                <a:latin typeface="Nunito"/>
                <a:ea typeface="Nunito"/>
                <a:cs typeface="Nunito"/>
                <a:sym typeface="Nunito"/>
              </a:rPr>
              <a:t>(Peterson, </a:t>
            </a:r>
            <a:r>
              <a:rPr lang="en-US" sz="1800" dirty="0" err="1">
                <a:solidFill>
                  <a:schemeClr val="bg1">
                    <a:lumMod val="50000"/>
                  </a:schemeClr>
                </a:solidFill>
                <a:latin typeface="Nunito"/>
                <a:ea typeface="Nunito"/>
                <a:cs typeface="Nunito"/>
                <a:sym typeface="Nunito"/>
              </a:rPr>
              <a:t>Balthazard</a:t>
            </a:r>
            <a:r>
              <a:rPr lang="en-US" sz="1800" dirty="0">
                <a:solidFill>
                  <a:schemeClr val="bg1">
                    <a:lumMod val="50000"/>
                  </a:schemeClr>
                </a:solidFill>
                <a:latin typeface="Nunito"/>
                <a:ea typeface="Nunito"/>
                <a:cs typeface="Nunito"/>
                <a:sym typeface="Nunito"/>
              </a:rPr>
              <a:t>, Waldman and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Thatcher, 2008).</a:t>
            </a:r>
            <a:endParaRPr lang="en-US" sz="1800" dirty="0">
              <a:solidFill>
                <a:schemeClr val="bg1">
                  <a:lumMod val="50000"/>
                </a:schemeClr>
              </a:solidFill>
              <a:latin typeface="Quicksand" panose="020B0604020202020204" charset="0"/>
              <a:ea typeface="Nunito"/>
              <a:cs typeface="Nunito"/>
              <a:sym typeface="Quicksand"/>
            </a:endParaRPr>
          </a:p>
          <a:p>
            <a:pPr marL="406400" indent="-342900">
              <a:spcAft>
                <a:spcPts val="1000"/>
              </a:spcAft>
              <a:buClr>
                <a:srgbClr val="B7B7B7"/>
              </a:buClr>
              <a:buSzPct val="100000"/>
              <a:buFont typeface="Arial" panose="020B0604020202020204" pitchFamily="34" charset="0"/>
              <a:buChar char="•"/>
            </a:pPr>
            <a:endParaRPr lang="en-US" sz="2200" dirty="0">
              <a:solidFill>
                <a:srgbClr val="009999"/>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3451454516"/>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pic>
        <p:nvPicPr>
          <p:cNvPr id="4" name="Picture 3"/>
          <p:cNvPicPr>
            <a:picLocks noChangeAspect="1"/>
          </p:cNvPicPr>
          <p:nvPr/>
        </p:nvPicPr>
        <p:blipFill>
          <a:blip r:embed="rId4"/>
          <a:stretch>
            <a:fillRect/>
          </a:stretch>
        </p:blipFill>
        <p:spPr>
          <a:xfrm>
            <a:off x="0" y="-2308"/>
            <a:ext cx="9166800" cy="5156969"/>
          </a:xfrm>
          <a:prstGeom prst="rect">
            <a:avLst/>
          </a:prstGeom>
        </p:spPr>
      </p:pic>
      <p:sp>
        <p:nvSpPr>
          <p:cNvPr id="150" name="Shape 150"/>
          <p:cNvSpPr txBox="1"/>
          <p:nvPr/>
        </p:nvSpPr>
        <p:spPr>
          <a:xfrm>
            <a:off x="1" y="30480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3200" dirty="0">
                <a:solidFill>
                  <a:srgbClr val="00A99D"/>
                </a:solidFill>
                <a:latin typeface="Nunito"/>
                <a:ea typeface="Nunito"/>
                <a:cs typeface="Nunito"/>
                <a:sym typeface="Nunito"/>
              </a:rPr>
              <a:t>Flexibility</a:t>
            </a:r>
          </a:p>
        </p:txBody>
      </p:sp>
      <p:sp>
        <p:nvSpPr>
          <p:cNvPr id="151" name="Shape 151"/>
          <p:cNvSpPr txBox="1"/>
          <p:nvPr/>
        </p:nvSpPr>
        <p:spPr>
          <a:xfrm>
            <a:off x="316200" y="1087427"/>
            <a:ext cx="8534399" cy="1313398"/>
          </a:xfrm>
          <a:prstGeom prst="rect">
            <a:avLst/>
          </a:prstGeom>
          <a:noFill/>
          <a:ln>
            <a:noFill/>
          </a:ln>
        </p:spPr>
        <p:txBody>
          <a:bodyPr lIns="91425" tIns="45700" rIns="91425" bIns="45700" anchor="t" anchorCtr="0">
            <a:noAutofit/>
          </a:bodyPr>
          <a:lstStyle/>
          <a:p>
            <a:pPr marL="63500">
              <a:spcAft>
                <a:spcPts val="1000"/>
              </a:spcAft>
              <a:buClr>
                <a:srgbClr val="B7B7B7"/>
              </a:buClr>
              <a:buSzPct val="100000"/>
            </a:pPr>
            <a:r>
              <a:rPr lang="en-US" sz="2200" dirty="0">
                <a:solidFill>
                  <a:schemeClr val="bg1"/>
                </a:solidFill>
                <a:latin typeface="Quicksand" panose="020B0604020202020204" charset="0"/>
                <a:ea typeface="Nunito"/>
                <a:cs typeface="Nunito"/>
                <a:sym typeface="Quicksand"/>
              </a:rPr>
              <a:t>Flexibility focuses on the ability to adapt to an unpredictable environment. </a:t>
            </a:r>
          </a:p>
          <a:p>
            <a:pPr marL="63500" algn="r">
              <a:spcAft>
                <a:spcPts val="1000"/>
              </a:spcAft>
              <a:buClr>
                <a:srgbClr val="B7B7B7"/>
              </a:buClr>
              <a:buSzPct val="100000"/>
            </a:pPr>
            <a:r>
              <a:rPr lang="en-US" sz="2200" dirty="0">
                <a:solidFill>
                  <a:schemeClr val="bg1"/>
                </a:solidFill>
                <a:latin typeface="Quicksand" panose="020B0604020202020204" charset="0"/>
                <a:ea typeface="Nunito"/>
                <a:cs typeface="Nunito"/>
                <a:sym typeface="Quicksand"/>
              </a:rPr>
              <a:t>`</a:t>
            </a:r>
          </a:p>
          <a:p>
            <a:pPr marL="63500" algn="r">
              <a:spcAft>
                <a:spcPts val="1000"/>
              </a:spcAft>
              <a:buClr>
                <a:srgbClr val="B7B7B7"/>
              </a:buClr>
              <a:buSzPct val="100000"/>
            </a:pPr>
            <a:endParaRPr lang="en-US" sz="2200" dirty="0">
              <a:solidFill>
                <a:schemeClr val="bg1"/>
              </a:solidFill>
              <a:latin typeface="Quicksand" panose="020B0604020202020204" charset="0"/>
              <a:ea typeface="Nunito"/>
              <a:cs typeface="Nunito"/>
              <a:sym typeface="Quicksand"/>
            </a:endParaRPr>
          </a:p>
          <a:p>
            <a:pPr marL="63500" algn="r">
              <a:spcAft>
                <a:spcPts val="1000"/>
              </a:spcAft>
              <a:buClr>
                <a:srgbClr val="B7B7B7"/>
              </a:buClr>
              <a:buSzPct val="100000"/>
            </a:pPr>
            <a:endParaRPr lang="en-US" sz="2200" dirty="0">
              <a:solidFill>
                <a:schemeClr val="bg1"/>
              </a:solidFill>
              <a:latin typeface="Quicksand" panose="020B0604020202020204" charset="0"/>
              <a:ea typeface="Nunito"/>
              <a:cs typeface="Nunito"/>
              <a:sym typeface="Quicksand"/>
            </a:endParaRPr>
          </a:p>
          <a:p>
            <a:pPr marL="63500" algn="r">
              <a:spcAft>
                <a:spcPts val="1000"/>
              </a:spcAft>
              <a:buClr>
                <a:srgbClr val="B7B7B7"/>
              </a:buClr>
              <a:buSzPct val="100000"/>
            </a:pPr>
            <a:r>
              <a:rPr lang="en-US" sz="2200" dirty="0">
                <a:solidFill>
                  <a:schemeClr val="bg1"/>
                </a:solidFill>
                <a:latin typeface="Quicksand" panose="020B0604020202020204" charset="0"/>
                <a:ea typeface="Nunito"/>
                <a:cs typeface="Nunito"/>
                <a:sym typeface="Quicksand"/>
              </a:rPr>
              <a:t>It requires being responsive to change </a:t>
            </a:r>
            <a:br>
              <a:rPr lang="en-US" sz="2200" dirty="0">
                <a:solidFill>
                  <a:schemeClr val="bg1"/>
                </a:solidFill>
                <a:latin typeface="Quicksand" panose="020B0604020202020204" charset="0"/>
                <a:ea typeface="Nunito"/>
                <a:cs typeface="Nunito"/>
                <a:sym typeface="Quicksand"/>
              </a:rPr>
            </a:br>
            <a:r>
              <a:rPr lang="en-US" sz="2200" dirty="0">
                <a:solidFill>
                  <a:schemeClr val="bg1"/>
                </a:solidFill>
                <a:latin typeface="Quicksand" panose="020B0604020202020204" charset="0"/>
                <a:ea typeface="Nunito"/>
                <a:cs typeface="Nunito"/>
                <a:sym typeface="Quicksand"/>
              </a:rPr>
              <a:t>in a constructive way.</a:t>
            </a:r>
            <a:br>
              <a:rPr lang="en-US" sz="2200" dirty="0">
                <a:solidFill>
                  <a:schemeClr val="bg1"/>
                </a:solidFill>
                <a:latin typeface="Quicksand" panose="020B0604020202020204" charset="0"/>
                <a:ea typeface="Nunito"/>
                <a:cs typeface="Nunito"/>
                <a:sym typeface="Quicksand"/>
              </a:rPr>
            </a:br>
            <a:endParaRPr lang="en-US" sz="2200" dirty="0">
              <a:solidFill>
                <a:schemeClr val="bg1"/>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1861167323"/>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50" name="Shape 150"/>
          <p:cNvSpPr txBox="1"/>
          <p:nvPr/>
        </p:nvSpPr>
        <p:spPr>
          <a:xfrm>
            <a:off x="1" y="30480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Stress Tolerance</a:t>
            </a:r>
          </a:p>
        </p:txBody>
      </p:sp>
      <p:sp>
        <p:nvSpPr>
          <p:cNvPr id="151" name="Shape 151"/>
          <p:cNvSpPr txBox="1"/>
          <p:nvPr/>
        </p:nvSpPr>
        <p:spPr>
          <a:xfrm>
            <a:off x="316200" y="1087427"/>
            <a:ext cx="8534399" cy="1313398"/>
          </a:xfrm>
          <a:prstGeom prst="rect">
            <a:avLst/>
          </a:prstGeom>
          <a:noFill/>
          <a:ln>
            <a:noFill/>
          </a:ln>
        </p:spPr>
        <p:txBody>
          <a:bodyPr lIns="91425" tIns="45700" rIns="91425" bIns="45700" anchor="t" anchorCtr="0">
            <a:noAutofit/>
          </a:bodyPr>
          <a:lstStyle/>
          <a:p>
            <a:pPr marL="406400" indent="-342900">
              <a:spcAft>
                <a:spcPts val="1000"/>
              </a:spcAft>
              <a:buClr>
                <a:srgbClr val="B7B7B7"/>
              </a:buClr>
              <a:buSzPct val="100000"/>
              <a:buFont typeface="Arial" panose="020B0604020202020204" pitchFamily="34" charset="0"/>
              <a:buChar char="•"/>
            </a:pPr>
            <a:r>
              <a:rPr lang="en-US" sz="1800" dirty="0">
                <a:solidFill>
                  <a:schemeClr val="bg1">
                    <a:lumMod val="50000"/>
                  </a:schemeClr>
                </a:solidFill>
                <a:latin typeface="Quicksand" panose="020B0604020202020204" charset="0"/>
                <a:ea typeface="Nunito"/>
                <a:cs typeface="Nunito"/>
                <a:sym typeface="Quicksand"/>
              </a:rPr>
              <a:t>Focuses on coping and responding to stress in an effective way.</a:t>
            </a:r>
          </a:p>
          <a:p>
            <a:pPr marL="406400" indent="-342900">
              <a:spcAft>
                <a:spcPts val="1000"/>
              </a:spcAft>
              <a:buClr>
                <a:srgbClr val="B7B7B7"/>
              </a:buClr>
              <a:buSzPct val="100000"/>
              <a:buFont typeface="Arial" panose="020B0604020202020204" pitchFamily="34" charset="0"/>
              <a:buChar char="•"/>
            </a:pPr>
            <a:r>
              <a:rPr lang="en-US" sz="1800" dirty="0">
                <a:solidFill>
                  <a:schemeClr val="bg1">
                    <a:lumMod val="50000"/>
                  </a:schemeClr>
                </a:solidFill>
                <a:latin typeface="Quicksand" panose="020B0604020202020204" charset="0"/>
                <a:ea typeface="Nunito"/>
                <a:cs typeface="Nunito"/>
                <a:sym typeface="Quicksand"/>
              </a:rPr>
              <a:t>Athlete analogy: Do you take the time to recover? </a:t>
            </a:r>
          </a:p>
          <a:p>
            <a:pPr marL="406400" indent="-342900">
              <a:spcAft>
                <a:spcPts val="1000"/>
              </a:spcAft>
              <a:buClr>
                <a:srgbClr val="B7B7B7"/>
              </a:buClr>
              <a:buSzPct val="100000"/>
              <a:buFont typeface="Arial" panose="020B0604020202020204" pitchFamily="34" charset="0"/>
              <a:buChar char="•"/>
            </a:pPr>
            <a:r>
              <a:rPr lang="en-US" sz="1800" dirty="0">
                <a:solidFill>
                  <a:schemeClr val="bg1">
                    <a:lumMod val="50000"/>
                  </a:schemeClr>
                </a:solidFill>
                <a:latin typeface="Quicksand" panose="020B0604020202020204" charset="0"/>
                <a:ea typeface="Nunito"/>
                <a:cs typeface="Nunito"/>
                <a:sym typeface="Quicksand"/>
              </a:rPr>
              <a:t>Do you have a plan?</a:t>
            </a:r>
            <a:br>
              <a:rPr lang="en-US" sz="1800" dirty="0">
                <a:solidFill>
                  <a:schemeClr val="bg1">
                    <a:lumMod val="50000"/>
                  </a:schemeClr>
                </a:solidFill>
                <a:latin typeface="Quicksand" panose="020B0604020202020204" charset="0"/>
                <a:ea typeface="Nunito"/>
                <a:cs typeface="Nunito"/>
                <a:sym typeface="Quicksand"/>
              </a:rPr>
            </a:br>
            <a:endParaRPr lang="en-US" sz="1800" dirty="0">
              <a:solidFill>
                <a:schemeClr val="bg1">
                  <a:lumMod val="50000"/>
                </a:schemeClr>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pic>
        <p:nvPicPr>
          <p:cNvPr id="4" name="Picture 3"/>
          <p:cNvPicPr>
            <a:picLocks noChangeAspect="1"/>
          </p:cNvPicPr>
          <p:nvPr/>
        </p:nvPicPr>
        <p:blipFill>
          <a:blip r:embed="rId4"/>
          <a:stretch>
            <a:fillRect/>
          </a:stretch>
        </p:blipFill>
        <p:spPr>
          <a:xfrm>
            <a:off x="3028950" y="2294314"/>
            <a:ext cx="3533724" cy="2268160"/>
          </a:xfrm>
          <a:prstGeom prst="rect">
            <a:avLst/>
          </a:prstGeom>
        </p:spPr>
      </p:pic>
    </p:spTree>
    <p:extLst>
      <p:ext uri="{BB962C8B-B14F-4D97-AF65-F5344CB8AC3E}">
        <p14:creationId xmlns:p14="http://schemas.microsoft.com/office/powerpoint/2010/main" val="3548105668"/>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9" name="Shape 279"/>
          <p:cNvSpPr/>
          <p:nvPr/>
        </p:nvSpPr>
        <p:spPr>
          <a:xfrm>
            <a:off x="380135" y="2426229"/>
            <a:ext cx="8659040" cy="584700"/>
          </a:xfrm>
          <a:prstGeom prst="rect">
            <a:avLst/>
          </a:prstGeom>
          <a:noFill/>
          <a:ln>
            <a:noFill/>
          </a:ln>
        </p:spPr>
        <p:txBody>
          <a:bodyPr lIns="91425" tIns="45700" rIns="91425" bIns="45700" anchor="t" anchorCtr="0">
            <a:noAutofit/>
          </a:bodyPr>
          <a:lstStyle/>
          <a:p>
            <a:pPr lvl="0">
              <a:buClr>
                <a:schemeClr val="lt1"/>
              </a:buClr>
              <a:buSzPct val="25000"/>
            </a:pPr>
            <a:r>
              <a:rPr lang="en-US" sz="2200" i="1" dirty="0">
                <a:solidFill>
                  <a:srgbClr val="FFFFFF"/>
                </a:solidFill>
                <a:latin typeface="Nunito"/>
                <a:ea typeface="Nunito"/>
                <a:cs typeface="Nunito"/>
                <a:sym typeface="Nunito"/>
              </a:rPr>
              <a:t>“It is not stress that kills us; it is our reaction to it.” – Hans </a:t>
            </a:r>
            <a:r>
              <a:rPr lang="en-US" sz="2200" i="1" dirty="0" err="1">
                <a:solidFill>
                  <a:srgbClr val="FFFFFF"/>
                </a:solidFill>
                <a:latin typeface="Nunito"/>
                <a:ea typeface="Nunito"/>
                <a:cs typeface="Nunito"/>
                <a:sym typeface="Nunito"/>
              </a:rPr>
              <a:t>Selye</a:t>
            </a:r>
            <a:endParaRPr lang="en-US" sz="2200" i="1" dirty="0">
              <a:solidFill>
                <a:srgbClr val="FFFFFF"/>
              </a:solidFill>
              <a:latin typeface="Nunito"/>
              <a:ea typeface="Nunito"/>
              <a:cs typeface="Nunito"/>
              <a:sym typeface="Nunito"/>
            </a:endParaRPr>
          </a:p>
        </p:txBody>
      </p:sp>
      <p:sp>
        <p:nvSpPr>
          <p:cNvPr id="280" name="Shape 280"/>
          <p:cNvSpPr txBox="1">
            <a:spLocks noGrp="1"/>
          </p:cNvSpPr>
          <p:nvPr>
            <p:ph type="subTitle" idx="1"/>
          </p:nvPr>
        </p:nvSpPr>
        <p:spPr>
          <a:xfrm>
            <a:off x="-355698" y="3522992"/>
            <a:ext cx="10001100" cy="1066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endParaRPr lang="en-CA" sz="18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63595304"/>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extLst/>
          </a:blip>
          <a:srcRect/>
          <a:stretch/>
        </p:blipFill>
        <p:spPr>
          <a:xfrm>
            <a:off x="20" y="10"/>
            <a:ext cx="9143980" cy="5143490"/>
          </a:xfrm>
          <a:prstGeom prst="rect">
            <a:avLst/>
          </a:prstGeom>
          <a:noFill/>
        </p:spPr>
      </p:pic>
      <p:sp>
        <p:nvSpPr>
          <p:cNvPr id="93"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95" name="Straight Connector 94">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80" name="Shape 280"/>
          <p:cNvSpPr txBox="1">
            <a:spLocks noGrp="1"/>
          </p:cNvSpPr>
          <p:nvPr>
            <p:ph type="subTitle" idx="1"/>
          </p:nvPr>
        </p:nvSpPr>
        <p:spPr>
          <a:xfrm>
            <a:off x="5837182" y="3932006"/>
            <a:ext cx="3247697" cy="512463"/>
          </a:xfrm>
          <a:prstGeom prst="rect">
            <a:avLst/>
          </a:prstGeom>
        </p:spPr>
        <p:txBody>
          <a:bodyPr lIns="91425" tIns="91425" rIns="91425" bIns="91425" anchorCtr="0">
            <a:normAutofit fontScale="85000" lnSpcReduction="20000"/>
          </a:bodyPr>
          <a:lstStyle/>
          <a:p>
            <a:pPr marL="0" marR="0" lvl="0" indent="0" rtl="0">
              <a:spcBef>
                <a:spcPts val="0"/>
              </a:spcBef>
              <a:spcAft>
                <a:spcPts val="0"/>
              </a:spcAft>
              <a:buClr>
                <a:srgbClr val="888888"/>
              </a:buClr>
              <a:buSzPct val="25000"/>
              <a:buFont typeface="Arial"/>
              <a:buNone/>
            </a:pPr>
            <a:r>
              <a:rPr lang="en-CA" sz="1500" b="0" i="0" u="none" strike="noStrike" cap="none" dirty="0">
                <a:latin typeface="Arial"/>
                <a:ea typeface="Arial"/>
                <a:cs typeface="Arial"/>
                <a:sym typeface="Arial"/>
              </a:rPr>
              <a:t>Based on Martin Seligman’s work in Positive Psychology</a:t>
            </a:r>
          </a:p>
        </p:txBody>
      </p:sp>
      <p:sp>
        <p:nvSpPr>
          <p:cNvPr id="279" name="Shape 279"/>
          <p:cNvSpPr/>
          <p:nvPr/>
        </p:nvSpPr>
        <p:spPr>
          <a:xfrm>
            <a:off x="-1621771" y="2351780"/>
            <a:ext cx="8659040" cy="584700"/>
          </a:xfrm>
          <a:prstGeom prst="rect">
            <a:avLst/>
          </a:prstGeom>
          <a:noFill/>
          <a:ln>
            <a:noFill/>
          </a:ln>
        </p:spPr>
        <p:txBody>
          <a:bodyPr lIns="91425" tIns="45700" rIns="91425" bIns="45700" anchor="t" anchorCtr="0">
            <a:noAutofit/>
          </a:bodyPr>
          <a:lstStyle/>
          <a:p>
            <a:pPr lvl="0" algn="ctr">
              <a:spcAft>
                <a:spcPts val="600"/>
              </a:spcAft>
              <a:buClr>
                <a:schemeClr val="lt1"/>
              </a:buClr>
              <a:buSzPct val="25000"/>
            </a:pPr>
            <a:r>
              <a:rPr lang="en-US" sz="3600" dirty="0">
                <a:solidFill>
                  <a:srgbClr val="FFFFFF"/>
                </a:solidFill>
                <a:latin typeface="Nunito"/>
                <a:ea typeface="Nunito"/>
                <a:cs typeface="Nunito"/>
                <a:sym typeface="Nunito"/>
              </a:rPr>
              <a:t>Optimism</a:t>
            </a:r>
          </a:p>
          <a:p>
            <a:pPr lvl="0" algn="ctr">
              <a:spcAft>
                <a:spcPts val="600"/>
              </a:spcAft>
              <a:buClr>
                <a:schemeClr val="lt1"/>
              </a:buClr>
              <a:buSzPct val="25000"/>
            </a:pPr>
            <a:endParaRPr lang="en-US" sz="3600" i="1" dirty="0">
              <a:solidFill>
                <a:srgbClr val="FFFFFF"/>
              </a:solidFill>
              <a:latin typeface="Nunito"/>
              <a:ea typeface="Nunito"/>
              <a:cs typeface="Nunito"/>
              <a:sym typeface="Nunito"/>
            </a:endParaRPr>
          </a:p>
          <a:p>
            <a:pPr lvl="0" algn="ctr">
              <a:spcAft>
                <a:spcPts val="600"/>
              </a:spcAft>
              <a:buClr>
                <a:schemeClr val="lt1"/>
              </a:buClr>
              <a:buSzPct val="25000"/>
            </a:pPr>
            <a:r>
              <a:rPr lang="en-US" sz="3600" i="1" dirty="0">
                <a:solidFill>
                  <a:srgbClr val="FFFFFF"/>
                </a:solidFill>
                <a:latin typeface="Nunito"/>
                <a:ea typeface="Nunito"/>
                <a:cs typeface="Nunito"/>
                <a:sym typeface="Nunito"/>
              </a:rPr>
              <a:t> </a:t>
            </a:r>
            <a:endParaRPr lang="en-CA" sz="3600" i="1" u="none" strike="noStrike" cap="none" dirty="0">
              <a:solidFill>
                <a:srgbClr val="FFFFFF"/>
              </a:solidFill>
              <a:latin typeface="Nunito"/>
              <a:ea typeface="Nunito"/>
              <a:cs typeface="Nunito"/>
              <a:sym typeface="Nunito"/>
            </a:endParaRPr>
          </a:p>
        </p:txBody>
      </p:sp>
    </p:spTree>
    <p:extLst>
      <p:ext uri="{BB962C8B-B14F-4D97-AF65-F5344CB8AC3E}">
        <p14:creationId xmlns:p14="http://schemas.microsoft.com/office/powerpoint/2010/main" val="1522267574"/>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Shape 149"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pic>
        <p:nvPicPr>
          <p:cNvPr id="3" name="Picture 2"/>
          <p:cNvPicPr>
            <a:picLocks noChangeAspect="1"/>
          </p:cNvPicPr>
          <p:nvPr/>
        </p:nvPicPr>
        <p:blipFill>
          <a:blip r:embed="rId4"/>
          <a:stretch>
            <a:fillRect/>
          </a:stretch>
        </p:blipFill>
        <p:spPr>
          <a:xfrm>
            <a:off x="0" y="0"/>
            <a:ext cx="9194965" cy="5133923"/>
          </a:xfrm>
          <a:prstGeom prst="rect">
            <a:avLst/>
          </a:prstGeom>
        </p:spPr>
      </p:pic>
      <p:sp>
        <p:nvSpPr>
          <p:cNvPr id="150" name="Shape 150"/>
          <p:cNvSpPr txBox="1"/>
          <p:nvPr/>
        </p:nvSpPr>
        <p:spPr>
          <a:xfrm>
            <a:off x="1" y="30480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3200" dirty="0">
                <a:solidFill>
                  <a:srgbClr val="00A99D"/>
                </a:solidFill>
                <a:latin typeface="Nunito"/>
                <a:ea typeface="Nunito"/>
                <a:cs typeface="Nunito"/>
                <a:sym typeface="Nunito"/>
              </a:rPr>
              <a:t>Optimism </a:t>
            </a:r>
          </a:p>
        </p:txBody>
      </p:sp>
      <p:sp>
        <p:nvSpPr>
          <p:cNvPr id="151" name="Shape 151"/>
          <p:cNvSpPr txBox="1"/>
          <p:nvPr/>
        </p:nvSpPr>
        <p:spPr>
          <a:xfrm>
            <a:off x="316200" y="1087427"/>
            <a:ext cx="8534399" cy="1313398"/>
          </a:xfrm>
          <a:prstGeom prst="rect">
            <a:avLst/>
          </a:prstGeom>
          <a:noFill/>
          <a:ln>
            <a:noFill/>
          </a:ln>
        </p:spPr>
        <p:txBody>
          <a:bodyPr lIns="91425" tIns="45700" rIns="91425" bIns="45700" anchor="t" anchorCtr="0">
            <a:noAutofit/>
          </a:bodyPr>
          <a:lstStyle/>
          <a:p>
            <a:pPr marL="63500" algn="ctr">
              <a:spcAft>
                <a:spcPts val="1000"/>
              </a:spcAft>
              <a:buClr>
                <a:srgbClr val="B7B7B7"/>
              </a:buClr>
              <a:buSzPct val="100000"/>
            </a:pPr>
            <a:r>
              <a:rPr lang="en-US" sz="2200" b="1" dirty="0">
                <a:solidFill>
                  <a:schemeClr val="tx1"/>
                </a:solidFill>
                <a:latin typeface="Quicksand" panose="020B0604020202020204" charset="0"/>
                <a:ea typeface="Nunito"/>
                <a:cs typeface="Nunito"/>
                <a:sym typeface="Quicksand"/>
              </a:rPr>
              <a:t>How do you view challenging situations?</a:t>
            </a:r>
          </a:p>
          <a:p>
            <a:pPr marL="406400" indent="-342900">
              <a:spcAft>
                <a:spcPts val="1000"/>
              </a:spcAft>
              <a:buClr>
                <a:srgbClr val="B7B7B7"/>
              </a:buClr>
              <a:buSzPct val="100000"/>
              <a:buFont typeface="Arial" panose="020B0604020202020204" pitchFamily="34" charset="0"/>
              <a:buChar char="•"/>
            </a:pPr>
            <a:r>
              <a:rPr lang="en-US" sz="2200" dirty="0">
                <a:solidFill>
                  <a:schemeClr val="tx1"/>
                </a:solidFill>
                <a:latin typeface="Quicksand" panose="020B0604020202020204" charset="0"/>
                <a:ea typeface="Nunito"/>
                <a:cs typeface="Nunito"/>
                <a:sym typeface="Quicksand"/>
              </a:rPr>
              <a:t>Optimism is a protective measure against helplessness</a:t>
            </a:r>
          </a:p>
          <a:p>
            <a:pPr marL="406400" indent="-342900">
              <a:spcAft>
                <a:spcPts val="1000"/>
              </a:spcAft>
              <a:buClr>
                <a:srgbClr val="B7B7B7"/>
              </a:buClr>
              <a:buSzPct val="100000"/>
              <a:buFont typeface="Arial" panose="020B0604020202020204" pitchFamily="34" charset="0"/>
              <a:buChar char="•"/>
            </a:pPr>
            <a:r>
              <a:rPr lang="en-US" sz="2200" dirty="0">
                <a:solidFill>
                  <a:schemeClr val="tx1"/>
                </a:solidFill>
                <a:latin typeface="Quicksand" panose="020B0604020202020204" charset="0"/>
                <a:ea typeface="Nunito"/>
                <a:cs typeface="Nunito"/>
                <a:sym typeface="Quicksand"/>
              </a:rPr>
              <a:t>Learned Optimism: Realistically challenge pessimistic thoughts</a:t>
            </a:r>
          </a:p>
          <a:p>
            <a:pPr marL="63500" algn="ctr">
              <a:spcAft>
                <a:spcPts val="1000"/>
              </a:spcAft>
              <a:buClr>
                <a:srgbClr val="B7B7B7"/>
              </a:buClr>
              <a:buSzPct val="100000"/>
            </a:pPr>
            <a:br>
              <a:rPr lang="en-US" sz="2200" b="1" dirty="0">
                <a:solidFill>
                  <a:schemeClr val="tx1"/>
                </a:solidFill>
                <a:latin typeface="Quicksand" panose="020B0604020202020204" charset="0"/>
                <a:ea typeface="Nunito"/>
                <a:cs typeface="Nunito"/>
                <a:sym typeface="Quicksand"/>
              </a:rPr>
            </a:br>
            <a:endParaRPr lang="en-US" sz="2200" b="1" dirty="0">
              <a:solidFill>
                <a:schemeClr val="tx1"/>
              </a:solidFill>
              <a:latin typeface="Quicksand" panose="020B0604020202020204" charset="0"/>
              <a:ea typeface="Nunito"/>
              <a:cs typeface="Nunito"/>
              <a:sym typeface="Quicksand"/>
            </a:endParaRPr>
          </a:p>
        </p:txBody>
      </p:sp>
      <p:sp>
        <p:nvSpPr>
          <p:cNvPr id="152" name="Shape 152"/>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1445828613"/>
      </p:ext>
    </p:extLst>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83" name="Shape 183"/>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Happiness+ Resilience</a:t>
            </a:r>
          </a:p>
        </p:txBody>
      </p:sp>
      <p:sp>
        <p:nvSpPr>
          <p:cNvPr id="184" name="Shape 184"/>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lvl="0" indent="-285750" rtl="0">
              <a:spcBef>
                <a:spcPts val="0"/>
              </a:spcBef>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Self-Regard (Efficacy)</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rtl="0">
              <a:spcBef>
                <a:spcPts val="0"/>
              </a:spcBef>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Self-Actualization (Hope)</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rtl="0">
              <a:spcBef>
                <a:spcPts val="0"/>
              </a:spcBef>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Optimism</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 </a:t>
            </a:r>
          </a:p>
          <a:p>
            <a:pPr marL="342900" lvl="0" indent="-285750" rtl="0">
              <a:spcBef>
                <a:spcPts val="0"/>
              </a:spcBef>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Interpersonal Relationships</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50800" lvl="2" indent="0" rtl="0">
              <a:spcBef>
                <a:spcPts val="0"/>
              </a:spcBef>
              <a:buClr>
                <a:schemeClr val="lt1"/>
              </a:buClr>
              <a:buSzPct val="25000"/>
              <a:buFont typeface="Quicksand"/>
              <a:buNone/>
            </a:pPr>
            <a:r>
              <a:rPr lang="en-US" sz="1800" dirty="0">
                <a:solidFill>
                  <a:schemeClr val="bg1">
                    <a:lumMod val="50000"/>
                  </a:schemeClr>
                </a:solidFill>
                <a:latin typeface="Nunito"/>
                <a:ea typeface="Nunito"/>
                <a:cs typeface="Nunito"/>
                <a:sym typeface="Nunito"/>
              </a:rPr>
              <a:t>	</a:t>
            </a:r>
          </a:p>
        </p:txBody>
      </p:sp>
      <p:sp>
        <p:nvSpPr>
          <p:cNvPr id="185" name="Shape 185"/>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pic>
        <p:nvPicPr>
          <p:cNvPr id="3" name="Picture 2"/>
          <p:cNvPicPr>
            <a:picLocks noChangeAspect="1"/>
          </p:cNvPicPr>
          <p:nvPr/>
        </p:nvPicPr>
        <p:blipFill>
          <a:blip r:embed="rId4"/>
          <a:stretch>
            <a:fillRect/>
          </a:stretch>
        </p:blipFill>
        <p:spPr>
          <a:xfrm>
            <a:off x="4722725" y="1505429"/>
            <a:ext cx="4444100" cy="3093239"/>
          </a:xfrm>
          <a:prstGeom prst="rect">
            <a:avLst/>
          </a:prstGeom>
        </p:spPr>
      </p:pic>
    </p:spTree>
    <p:extLst>
      <p:ext uri="{BB962C8B-B14F-4D97-AF65-F5344CB8AC3E}">
        <p14:creationId xmlns:p14="http://schemas.microsoft.com/office/powerpoint/2010/main" val="75495858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Shape 98"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99" name="Shape 99"/>
          <p:cNvSpPr txBox="1"/>
          <p:nvPr/>
        </p:nvSpPr>
        <p:spPr>
          <a:xfrm>
            <a:off x="50" y="285750"/>
            <a:ext cx="9166799" cy="6857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9BBB59"/>
              </a:buClr>
              <a:buSzPct val="25000"/>
              <a:buFont typeface="Quicksand"/>
              <a:buNone/>
            </a:pPr>
            <a:r>
              <a:rPr lang="en-CA" sz="2800" b="0" i="0" u="none" strike="noStrike" cap="none" dirty="0">
                <a:solidFill>
                  <a:srgbClr val="00A99D"/>
                </a:solidFill>
                <a:latin typeface="Nunito"/>
                <a:ea typeface="Nunito"/>
                <a:cs typeface="Nunito"/>
                <a:sym typeface="Nunito"/>
              </a:rPr>
              <a:t>Today’s Conversation</a:t>
            </a:r>
          </a:p>
        </p:txBody>
      </p:sp>
      <p:sp>
        <p:nvSpPr>
          <p:cNvPr id="100" name="Shape 100"/>
          <p:cNvSpPr txBox="1"/>
          <p:nvPr/>
        </p:nvSpPr>
        <p:spPr>
          <a:xfrm>
            <a:off x="304800" y="1041433"/>
            <a:ext cx="8534400" cy="3267600"/>
          </a:xfrm>
          <a:prstGeom prst="rect">
            <a:avLst/>
          </a:prstGeom>
          <a:noFill/>
          <a:ln>
            <a:noFill/>
          </a:ln>
        </p:spPr>
        <p:txBody>
          <a:bodyPr lIns="91425" tIns="45700" rIns="91425" bIns="45700" anchor="t" anchorCtr="0">
            <a:noAutofit/>
          </a:bodyPr>
          <a:lstStyle/>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My Story</a:t>
            </a:r>
          </a:p>
          <a:p>
            <a:pPr marL="342900" lvl="0" indent="-279400">
              <a:lnSpc>
                <a:spcPct val="150000"/>
              </a:lnSpc>
              <a:buClr>
                <a:srgbClr val="B7B7B7"/>
              </a:buClr>
              <a:buSzPct val="100000"/>
              <a:buFont typeface="Nunito"/>
              <a:buChar char="•"/>
            </a:pPr>
            <a:r>
              <a:rPr lang="en-US" sz="1800" dirty="0" err="1">
                <a:solidFill>
                  <a:schemeClr val="bg1">
                    <a:lumMod val="50000"/>
                  </a:schemeClr>
                </a:solidFill>
                <a:latin typeface="Nunito"/>
                <a:ea typeface="Nunito"/>
                <a:cs typeface="Nunito"/>
                <a:sym typeface="Nunito"/>
              </a:rPr>
              <a:t>Kahoot</a:t>
            </a:r>
            <a:r>
              <a:rPr lang="en-US" sz="1800" dirty="0">
                <a:solidFill>
                  <a:schemeClr val="bg1">
                    <a:lumMod val="50000"/>
                  </a:schemeClr>
                </a:solidFill>
                <a:latin typeface="Nunito"/>
                <a:ea typeface="Nunito"/>
                <a:cs typeface="Nunito"/>
                <a:sym typeface="Nunito"/>
              </a:rPr>
              <a:t>!: Let’s get to know each other</a:t>
            </a:r>
          </a:p>
          <a:p>
            <a:pPr marL="342900" lvl="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Psychological Capital</a:t>
            </a:r>
          </a:p>
          <a:p>
            <a:pPr marL="342900" lvl="0" indent="-279400">
              <a:lnSpc>
                <a:spcPct val="150000"/>
              </a:lnSpc>
              <a:buClr>
                <a:srgbClr val="B7B7B7"/>
              </a:buClr>
              <a:buSzPct val="100000"/>
              <a:buFont typeface="Nunito"/>
              <a:buChar char="•"/>
            </a:pPr>
            <a:r>
              <a:rPr lang="en-US" sz="1800" b="1" dirty="0">
                <a:solidFill>
                  <a:srgbClr val="009999"/>
                </a:solidFill>
                <a:latin typeface="Nunito"/>
                <a:ea typeface="Nunito"/>
                <a:cs typeface="Nunito"/>
                <a:sym typeface="Nunito"/>
              </a:rPr>
              <a:t>H</a:t>
            </a:r>
            <a:r>
              <a:rPr lang="en-US" sz="1800" dirty="0">
                <a:solidFill>
                  <a:schemeClr val="bg1">
                    <a:lumMod val="50000"/>
                  </a:schemeClr>
                </a:solidFill>
                <a:latin typeface="Nunito"/>
                <a:ea typeface="Nunito"/>
                <a:cs typeface="Nunito"/>
                <a:sym typeface="Nunito"/>
              </a:rPr>
              <a:t>ope, </a:t>
            </a:r>
            <a:r>
              <a:rPr lang="en-US" sz="1800" b="1" dirty="0">
                <a:solidFill>
                  <a:srgbClr val="009999"/>
                </a:solidFill>
                <a:latin typeface="Nunito"/>
                <a:ea typeface="Nunito"/>
                <a:cs typeface="Nunito"/>
                <a:sym typeface="Nunito"/>
              </a:rPr>
              <a:t>E</a:t>
            </a:r>
            <a:r>
              <a:rPr lang="en-US" sz="1800" dirty="0">
                <a:solidFill>
                  <a:schemeClr val="bg1">
                    <a:lumMod val="50000"/>
                  </a:schemeClr>
                </a:solidFill>
                <a:latin typeface="Nunito"/>
                <a:ea typeface="Nunito"/>
                <a:cs typeface="Nunito"/>
                <a:sym typeface="Nunito"/>
              </a:rPr>
              <a:t>fficacy, </a:t>
            </a:r>
            <a:r>
              <a:rPr lang="en-US" sz="1800" b="1" dirty="0">
                <a:solidFill>
                  <a:srgbClr val="009999"/>
                </a:solidFill>
                <a:latin typeface="Nunito"/>
                <a:ea typeface="Nunito"/>
                <a:cs typeface="Nunito"/>
                <a:sym typeface="Nunito"/>
              </a:rPr>
              <a:t>R</a:t>
            </a:r>
            <a:r>
              <a:rPr lang="en-US" sz="1800" dirty="0">
                <a:solidFill>
                  <a:schemeClr val="bg1">
                    <a:lumMod val="50000"/>
                  </a:schemeClr>
                </a:solidFill>
                <a:latin typeface="Nunito"/>
                <a:ea typeface="Nunito"/>
                <a:cs typeface="Nunito"/>
                <a:sym typeface="Nunito"/>
              </a:rPr>
              <a:t>esilience + </a:t>
            </a:r>
            <a:r>
              <a:rPr lang="en-US" sz="1800" b="1" dirty="0">
                <a:solidFill>
                  <a:srgbClr val="009999"/>
                </a:solidFill>
                <a:latin typeface="Nunito"/>
                <a:ea typeface="Nunito"/>
                <a:cs typeface="Nunito"/>
                <a:sym typeface="Nunito"/>
              </a:rPr>
              <a:t>O</a:t>
            </a:r>
            <a:r>
              <a:rPr lang="en-US" sz="1800" dirty="0">
                <a:solidFill>
                  <a:schemeClr val="bg1">
                    <a:lumMod val="50000"/>
                  </a:schemeClr>
                </a:solidFill>
                <a:latin typeface="Nunito"/>
                <a:ea typeface="Nunito"/>
                <a:cs typeface="Nunito"/>
                <a:sym typeface="Nunito"/>
              </a:rPr>
              <a:t>ptimism</a:t>
            </a:r>
          </a:p>
          <a:p>
            <a:pPr marL="342900" lvl="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Happiness / Well-being </a:t>
            </a:r>
          </a:p>
        </p:txBody>
      </p:sp>
      <p:sp>
        <p:nvSpPr>
          <p:cNvPr id="101" name="Shape 101"/>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9" name="Shape 279"/>
          <p:cNvSpPr/>
          <p:nvPr/>
        </p:nvSpPr>
        <p:spPr>
          <a:xfrm>
            <a:off x="380135" y="2426229"/>
            <a:ext cx="8659040" cy="584700"/>
          </a:xfrm>
          <a:prstGeom prst="rect">
            <a:avLst/>
          </a:prstGeom>
          <a:noFill/>
          <a:ln>
            <a:noFill/>
          </a:ln>
        </p:spPr>
        <p:txBody>
          <a:bodyPr lIns="91425" tIns="45700" rIns="91425" bIns="45700" anchor="t" anchorCtr="0">
            <a:noAutofit/>
          </a:bodyPr>
          <a:lstStyle/>
          <a:p>
            <a:pPr lvl="0">
              <a:buClr>
                <a:schemeClr val="lt1"/>
              </a:buClr>
              <a:buSzPct val="25000"/>
            </a:pPr>
            <a:r>
              <a:rPr lang="en-US" sz="2200" i="1" dirty="0">
                <a:solidFill>
                  <a:srgbClr val="FFFFFF"/>
                </a:solidFill>
                <a:latin typeface="Nunito"/>
                <a:ea typeface="Nunito"/>
                <a:cs typeface="Nunito"/>
                <a:sym typeface="Nunito"/>
              </a:rPr>
              <a:t>“Be happy for this moment. This moment is your life.” </a:t>
            </a:r>
            <a:br>
              <a:rPr lang="en-US" sz="2200" i="1" dirty="0">
                <a:solidFill>
                  <a:srgbClr val="FFFFFF"/>
                </a:solidFill>
                <a:latin typeface="Nunito"/>
                <a:ea typeface="Nunito"/>
                <a:cs typeface="Nunito"/>
                <a:sym typeface="Nunito"/>
              </a:rPr>
            </a:br>
            <a:r>
              <a:rPr lang="en-US" sz="2200" i="1" dirty="0">
                <a:solidFill>
                  <a:srgbClr val="FFFFFF"/>
                </a:solidFill>
                <a:latin typeface="Nunito"/>
                <a:ea typeface="Nunito"/>
                <a:cs typeface="Nunito"/>
                <a:sym typeface="Nunito"/>
              </a:rPr>
              <a:t>– Omar Khayyam</a:t>
            </a:r>
          </a:p>
          <a:p>
            <a:pPr lvl="0">
              <a:buClr>
                <a:schemeClr val="lt1"/>
              </a:buClr>
              <a:buSzPct val="25000"/>
            </a:pPr>
            <a:endParaRPr lang="en-US" sz="2200" i="1" dirty="0">
              <a:solidFill>
                <a:srgbClr val="FFFFFF"/>
              </a:solidFill>
              <a:latin typeface="Nunito"/>
              <a:ea typeface="Nunito"/>
              <a:cs typeface="Nunito"/>
              <a:sym typeface="Nunito"/>
            </a:endParaRPr>
          </a:p>
        </p:txBody>
      </p:sp>
      <p:sp>
        <p:nvSpPr>
          <p:cNvPr id="280" name="Shape 280"/>
          <p:cNvSpPr txBox="1">
            <a:spLocks noGrp="1"/>
          </p:cNvSpPr>
          <p:nvPr>
            <p:ph type="subTitle" idx="1"/>
          </p:nvPr>
        </p:nvSpPr>
        <p:spPr>
          <a:xfrm>
            <a:off x="-355698" y="3522992"/>
            <a:ext cx="10001100" cy="1066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endParaRPr lang="en-CA" sz="1800" b="0" i="0" u="none" strike="noStrike" cap="none" dirty="0">
              <a:solidFill>
                <a:srgbClr val="FFFFFF"/>
              </a:solidFill>
              <a:latin typeface="Arial"/>
              <a:ea typeface="Arial"/>
              <a:cs typeface="Arial"/>
              <a:sym typeface="Arial"/>
            </a:endParaRPr>
          </a:p>
        </p:txBody>
      </p:sp>
    </p:spTree>
    <p:extLst>
      <p:ext uri="{BB962C8B-B14F-4D97-AF65-F5344CB8AC3E}">
        <p14:creationId xmlns:p14="http://schemas.microsoft.com/office/powerpoint/2010/main" val="2002653352"/>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alphaModFix/>
          </a:blip>
          <a:srcRect t="118" b="129"/>
          <a:stretch/>
        </p:blipFill>
        <p:spPr>
          <a:xfrm>
            <a:off x="0" y="0"/>
            <a:ext cx="9166799" cy="5143499"/>
          </a:xfrm>
          <a:prstGeom prst="rect">
            <a:avLst/>
          </a:prstGeom>
          <a:noFill/>
          <a:ln>
            <a:noFill/>
          </a:ln>
        </p:spPr>
      </p:pic>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78" name="Shape 278"/>
          <p:cNvSpPr txBox="1"/>
          <p:nvPr/>
        </p:nvSpPr>
        <p:spPr>
          <a:xfrm>
            <a:off x="1869716" y="3289291"/>
            <a:ext cx="2825452" cy="41850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2400" b="1" i="0" u="none" strike="noStrike" cap="none">
              <a:solidFill>
                <a:srgbClr val="86AF4C"/>
              </a:solidFill>
              <a:latin typeface="Quicksand"/>
              <a:ea typeface="Quicksand"/>
              <a:cs typeface="Quicksand"/>
              <a:sym typeface="Quicksand"/>
            </a:endParaRPr>
          </a:p>
        </p:txBody>
      </p:sp>
      <p:sp>
        <p:nvSpPr>
          <p:cNvPr id="279" name="Shape 279"/>
          <p:cNvSpPr/>
          <p:nvPr/>
        </p:nvSpPr>
        <p:spPr>
          <a:xfrm>
            <a:off x="2375985" y="2515565"/>
            <a:ext cx="4138500" cy="5847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endParaRPr lang="en-CA" sz="1800" b="0" i="1" u="none" strike="noStrike" cap="none" dirty="0">
              <a:solidFill>
                <a:srgbClr val="FFFFFF"/>
              </a:solidFill>
              <a:latin typeface="Nunito"/>
              <a:ea typeface="Nunito"/>
              <a:cs typeface="Nunito"/>
              <a:sym typeface="Nunito"/>
            </a:endParaRPr>
          </a:p>
        </p:txBody>
      </p:sp>
      <p:sp>
        <p:nvSpPr>
          <p:cNvPr id="280" name="Shape 280"/>
          <p:cNvSpPr txBox="1">
            <a:spLocks noGrp="1"/>
          </p:cNvSpPr>
          <p:nvPr>
            <p:ph type="subTitle" idx="1"/>
          </p:nvPr>
        </p:nvSpPr>
        <p:spPr>
          <a:xfrm>
            <a:off x="-305382" y="3174391"/>
            <a:ext cx="10001100" cy="10668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888888"/>
              </a:buClr>
              <a:buSzPct val="25000"/>
              <a:buFont typeface="Arial"/>
              <a:buNone/>
            </a:pPr>
            <a:r>
              <a:rPr lang="en-CA" sz="1800" b="1" i="0" u="none" strike="noStrike" cap="none" dirty="0">
                <a:solidFill>
                  <a:srgbClr val="FFFFFF"/>
                </a:solidFill>
                <a:latin typeface="Arial"/>
                <a:ea typeface="Arial"/>
                <a:cs typeface="Arial"/>
                <a:sym typeface="Arial"/>
              </a:rPr>
              <a:t>w: </a:t>
            </a:r>
            <a:r>
              <a:rPr lang="en-CA" sz="1800" b="0" i="0" u="none" strike="noStrike" cap="none" dirty="0">
                <a:solidFill>
                  <a:srgbClr val="FFFFFF"/>
                </a:solidFill>
                <a:latin typeface="Arial"/>
                <a:ea typeface="Arial"/>
                <a:cs typeface="Arial"/>
                <a:sym typeface="Arial"/>
              </a:rPr>
              <a:t>viewpointleadership.ca | </a:t>
            </a:r>
            <a:r>
              <a:rPr lang="en-CA" sz="1800" b="1" i="0" u="none" strike="noStrike" cap="none" dirty="0">
                <a:solidFill>
                  <a:srgbClr val="FFFFFF"/>
                </a:solidFill>
                <a:latin typeface="Arial"/>
                <a:ea typeface="Arial"/>
                <a:cs typeface="Arial"/>
                <a:sym typeface="Arial"/>
              </a:rPr>
              <a:t>e</a:t>
            </a:r>
            <a:r>
              <a:rPr lang="en-CA" sz="1800" b="0" i="0" u="none" strike="noStrike" cap="none" dirty="0">
                <a:solidFill>
                  <a:srgbClr val="FFFFFF"/>
                </a:solidFill>
                <a:latin typeface="Arial"/>
                <a:ea typeface="Arial"/>
                <a:cs typeface="Arial"/>
                <a:sym typeface="Arial"/>
              </a:rPr>
              <a:t>: rbillan@viewpointleadership.ca | </a:t>
            </a:r>
            <a:r>
              <a:rPr lang="en-CA" sz="1800" b="1" i="0" u="none" strike="noStrike" cap="none" dirty="0">
                <a:solidFill>
                  <a:srgbClr val="FFFFFF"/>
                </a:solidFill>
                <a:latin typeface="Arial"/>
                <a:ea typeface="Arial"/>
                <a:cs typeface="Arial"/>
                <a:sym typeface="Arial"/>
              </a:rPr>
              <a:t>t</a:t>
            </a:r>
            <a:r>
              <a:rPr lang="en-CA" sz="1800" b="0" i="0" u="none" strike="noStrike" cap="none" dirty="0">
                <a:solidFill>
                  <a:srgbClr val="FFFFFF"/>
                </a:solidFill>
                <a:latin typeface="Arial"/>
                <a:ea typeface="Arial"/>
                <a:cs typeface="Arial"/>
                <a:sym typeface="Arial"/>
              </a:rPr>
              <a:t>: @</a:t>
            </a:r>
            <a:r>
              <a:rPr lang="en-CA" sz="1800" b="0" i="0" u="none" strike="noStrike" cap="none" dirty="0" err="1">
                <a:solidFill>
                  <a:srgbClr val="FFFFFF"/>
                </a:solidFill>
                <a:latin typeface="Arial"/>
                <a:ea typeface="Arial"/>
                <a:cs typeface="Arial"/>
                <a:sym typeface="Arial"/>
              </a:rPr>
              <a:t>RumeetBillan</a:t>
            </a:r>
            <a:endParaRPr lang="en-CA" sz="1800" b="0" i="0" u="none" strike="noStrike" cap="none" dirty="0">
              <a:solidFill>
                <a:srgbClr val="FFFFFF"/>
              </a:solidFill>
              <a:latin typeface="Arial"/>
              <a:ea typeface="Arial"/>
              <a:cs typeface="Arial"/>
              <a:sym typeface="Arial"/>
            </a:endParaRPr>
          </a:p>
        </p:txBody>
      </p:sp>
      <p:pic>
        <p:nvPicPr>
          <p:cNvPr id="281" name="Shape 281" descr="Logo.png"/>
          <p:cNvPicPr preferRelativeResize="0"/>
          <p:nvPr/>
        </p:nvPicPr>
        <p:blipFill rotWithShape="1">
          <a:blip r:embed="rId4">
            <a:alphaModFix/>
          </a:blip>
          <a:srcRect/>
          <a:stretch/>
        </p:blipFill>
        <p:spPr>
          <a:xfrm>
            <a:off x="7527457" y="4749450"/>
            <a:ext cx="1428900" cy="242399"/>
          </a:xfrm>
          <a:prstGeom prst="rect">
            <a:avLst/>
          </a:prstGeom>
          <a:noFill/>
          <a:ln>
            <a:noFill/>
          </a:ln>
        </p:spPr>
      </p:pic>
      <p:pic>
        <p:nvPicPr>
          <p:cNvPr id="9" name="Picture 8">
            <a:extLst>
              <a:ext uri="{FF2B5EF4-FFF2-40B4-BE49-F238E27FC236}">
                <a16:creationId xmlns:a16="http://schemas.microsoft.com/office/drawing/2014/main" id="{25812207-30BE-4600-B433-B2D63953C45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473435" y="1883592"/>
            <a:ext cx="5943600" cy="1111885"/>
          </a:xfrm>
          <a:prstGeom prst="rect">
            <a:avLst/>
          </a:prstGeom>
          <a:noFill/>
          <a:ln>
            <a:noFill/>
          </a:ln>
        </p:spPr>
      </p:pic>
    </p:spTree>
    <p:extLst>
      <p:ext uri="{BB962C8B-B14F-4D97-AF65-F5344CB8AC3E}">
        <p14:creationId xmlns:p14="http://schemas.microsoft.com/office/powerpoint/2010/main" val="1506354846"/>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Shape 106"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07" name="Shape 107"/>
          <p:cNvSpPr txBox="1"/>
          <p:nvPr/>
        </p:nvSpPr>
        <p:spPr>
          <a:xfrm>
            <a:off x="50" y="285750"/>
            <a:ext cx="9166799" cy="68579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9BBB59"/>
              </a:buClr>
              <a:buSzPct val="25000"/>
              <a:buFont typeface="Quicksand"/>
              <a:buNone/>
            </a:pPr>
            <a:r>
              <a:rPr lang="en-CA" sz="2800" b="0" i="0" u="none" strike="noStrike" cap="none" dirty="0">
                <a:solidFill>
                  <a:srgbClr val="00A99D"/>
                </a:solidFill>
                <a:latin typeface="Nunito"/>
                <a:ea typeface="Nunito"/>
                <a:cs typeface="Nunito"/>
                <a:sym typeface="Nunito"/>
              </a:rPr>
              <a:t>Introduction</a:t>
            </a:r>
          </a:p>
        </p:txBody>
      </p:sp>
      <p:sp>
        <p:nvSpPr>
          <p:cNvPr id="108" name="Shape 108"/>
          <p:cNvSpPr txBox="1"/>
          <p:nvPr/>
        </p:nvSpPr>
        <p:spPr>
          <a:xfrm>
            <a:off x="304800" y="1032265"/>
            <a:ext cx="8534400" cy="3466800"/>
          </a:xfrm>
          <a:prstGeom prst="rect">
            <a:avLst/>
          </a:prstGeom>
          <a:noFill/>
          <a:ln>
            <a:noFill/>
          </a:ln>
        </p:spPr>
        <p:txBody>
          <a:bodyPr lIns="91425" tIns="45700" rIns="91425" bIns="45700" anchor="t" anchorCtr="0">
            <a:noAutofit/>
          </a:bodyPr>
          <a:lstStyle/>
          <a:p>
            <a:pPr marR="0" lvl="0" algn="l" rtl="0">
              <a:lnSpc>
                <a:spcPct val="150000"/>
              </a:lnSpc>
              <a:spcBef>
                <a:spcPts val="0"/>
              </a:spcBef>
              <a:spcAft>
                <a:spcPts val="0"/>
              </a:spcAft>
              <a:buNone/>
            </a:pPr>
            <a:r>
              <a:rPr lang="en-US" sz="1800" dirty="0">
                <a:solidFill>
                  <a:schemeClr val="bg1">
                    <a:lumMod val="50000"/>
                  </a:schemeClr>
                </a:solidFill>
                <a:latin typeface="Nunito"/>
                <a:ea typeface="Nunito"/>
                <a:cs typeface="Nunito"/>
                <a:sym typeface="Nunito"/>
              </a:rPr>
              <a:t>My Current Worldview:</a:t>
            </a:r>
          </a:p>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Entrepreneur </a:t>
            </a:r>
          </a:p>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Learning Architect + Educator</a:t>
            </a:r>
          </a:p>
          <a:p>
            <a:pPr marL="342900" indent="-279400">
              <a:lnSpc>
                <a:spcPct val="150000"/>
              </a:lnSpc>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PhD: Developing Competencies</a:t>
            </a:r>
            <a:endParaRPr lang="en-US" sz="1800" b="0" i="0" u="none" strike="noStrike" cap="none" dirty="0">
              <a:solidFill>
                <a:schemeClr val="bg1">
                  <a:lumMod val="50000"/>
                </a:schemeClr>
              </a:solidFill>
              <a:latin typeface="Nunito"/>
              <a:ea typeface="Nunito"/>
              <a:cs typeface="Nunito"/>
              <a:sym typeface="Nunito"/>
            </a:endParaRPr>
          </a:p>
          <a:p>
            <a:pPr marL="342900" marR="0" lvl="0" indent="-279400" algn="l" rtl="0">
              <a:lnSpc>
                <a:spcPct val="150000"/>
              </a:lnSpc>
              <a:spcBef>
                <a:spcPts val="0"/>
              </a:spcBef>
              <a:spcAft>
                <a:spcPts val="0"/>
              </a:spcAft>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Forbes Contributor </a:t>
            </a:r>
          </a:p>
          <a:p>
            <a:pPr marL="342900" marR="0" lvl="0" indent="-279400" algn="l" rtl="0">
              <a:lnSpc>
                <a:spcPct val="150000"/>
              </a:lnSpc>
              <a:spcBef>
                <a:spcPts val="0"/>
              </a:spcBef>
              <a:spcAft>
                <a:spcPts val="0"/>
              </a:spcAft>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Author + Speaker</a:t>
            </a:r>
            <a:br>
              <a:rPr lang="en-US" sz="1800" b="1" dirty="0">
                <a:solidFill>
                  <a:schemeClr val="bg1">
                    <a:lumMod val="50000"/>
                  </a:schemeClr>
                </a:solidFill>
                <a:latin typeface="Nunito"/>
                <a:ea typeface="Nunito"/>
                <a:cs typeface="Nunito"/>
                <a:sym typeface="Nunito"/>
              </a:rPr>
            </a:br>
            <a:br>
              <a:rPr lang="en-US" sz="1800" b="1" dirty="0">
                <a:solidFill>
                  <a:schemeClr val="bg1">
                    <a:lumMod val="50000"/>
                  </a:schemeClr>
                </a:solidFill>
                <a:latin typeface="Nunito"/>
                <a:ea typeface="Nunito"/>
                <a:cs typeface="Nunito"/>
                <a:sym typeface="Nunito"/>
              </a:rPr>
            </a:br>
            <a:r>
              <a:rPr lang="en-US" sz="1800" b="1" i="1" u="none" strike="noStrike" cap="none" dirty="0">
                <a:solidFill>
                  <a:srgbClr val="009999"/>
                </a:solidFill>
                <a:latin typeface="Nunito"/>
                <a:ea typeface="Nunito"/>
                <a:cs typeface="Nunito"/>
                <a:sym typeface="Nunito"/>
              </a:rPr>
              <a:t>I love what I do. </a:t>
            </a:r>
          </a:p>
          <a:p>
            <a:pPr marL="342900" marR="0" lvl="0" indent="-292100" algn="l" rtl="0">
              <a:lnSpc>
                <a:spcPct val="100000"/>
              </a:lnSpc>
              <a:spcBef>
                <a:spcPts val="0"/>
              </a:spcBef>
              <a:spcAft>
                <a:spcPts val="0"/>
              </a:spcAft>
              <a:buClr>
                <a:srgbClr val="FFFFFF"/>
              </a:buClr>
              <a:buFont typeface="Quicksand"/>
              <a:buNone/>
            </a:pPr>
            <a:endParaRPr lang="en-US" sz="1800" b="0" i="0" u="none" strike="noStrike" cap="none" dirty="0">
              <a:solidFill>
                <a:schemeClr val="bg1">
                  <a:lumMod val="50000"/>
                </a:schemeClr>
              </a:solidFill>
              <a:latin typeface="Nunito"/>
              <a:ea typeface="Nunito"/>
              <a:cs typeface="Nunito"/>
              <a:sym typeface="Nunito"/>
            </a:endParaRPr>
          </a:p>
        </p:txBody>
      </p:sp>
      <p:sp>
        <p:nvSpPr>
          <p:cNvPr id="109" name="Shape 109"/>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pic>
        <p:nvPicPr>
          <p:cNvPr id="7" name="Shape 112"/>
          <p:cNvPicPr preferRelativeResize="0"/>
          <p:nvPr/>
        </p:nvPicPr>
        <p:blipFill rotWithShape="1">
          <a:blip r:embed="rId4">
            <a:alphaModFix/>
          </a:blip>
          <a:srcRect/>
          <a:stretch/>
        </p:blipFill>
        <p:spPr>
          <a:xfrm>
            <a:off x="6583873" y="981024"/>
            <a:ext cx="2123700" cy="3067800"/>
          </a:xfrm>
          <a:prstGeom prst="rect">
            <a:avLst/>
          </a:prstGeom>
          <a:noFill/>
          <a:ln w="28575" cap="flat" cmpd="sng">
            <a:solidFill>
              <a:srgbClr val="EFEFEF"/>
            </a:solidFill>
            <a:prstDash val="solid"/>
            <a:round/>
            <a:headEnd type="none" w="med" len="med"/>
            <a:tailEnd type="none" w="med" len="med"/>
          </a:ln>
        </p:spPr>
      </p:pic>
    </p:spTree>
    <p:extLst>
      <p:ext uri="{BB962C8B-B14F-4D97-AF65-F5344CB8AC3E}">
        <p14:creationId xmlns:p14="http://schemas.microsoft.com/office/powerpoint/2010/main" val="923712298"/>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Shape 88" descr="Viewpoint Leadership - Regular Slide.jp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89" name="Shape 89"/>
          <p:cNvSpPr txBox="1"/>
          <p:nvPr/>
        </p:nvSpPr>
        <p:spPr>
          <a:xfrm>
            <a:off x="1525278" y="2396627"/>
            <a:ext cx="5542500" cy="1143300"/>
          </a:xfrm>
          <a:prstGeom prst="rect">
            <a:avLst/>
          </a:prstGeom>
          <a:noFill/>
          <a:ln>
            <a:noFill/>
          </a:ln>
        </p:spPr>
        <p:txBody>
          <a:bodyPr lIns="91425" tIns="45700" rIns="91425" bIns="45700" anchor="ctr" anchorCtr="0">
            <a:noAutofit/>
          </a:bodyPr>
          <a:lstStyle/>
          <a:p>
            <a:pPr algn="ctr">
              <a:buClr>
                <a:schemeClr val="lt1"/>
              </a:buClr>
              <a:buSzPct val="25000"/>
            </a:pPr>
            <a:r>
              <a:rPr lang="en-CA" sz="2800" b="1" dirty="0">
                <a:solidFill>
                  <a:srgbClr val="00A99D"/>
                </a:solidFill>
                <a:latin typeface="Nunito"/>
                <a:ea typeface="Nunito"/>
                <a:cs typeface="Nunito"/>
                <a:sym typeface="Nunito"/>
              </a:rPr>
              <a:t>KAHOOT.IT</a:t>
            </a:r>
            <a:br>
              <a:rPr lang="en-CA" sz="2800" b="1" dirty="0">
                <a:solidFill>
                  <a:srgbClr val="00A99D"/>
                </a:solidFill>
                <a:latin typeface="Nunito"/>
                <a:ea typeface="Nunito"/>
                <a:cs typeface="Nunito"/>
                <a:sym typeface="Nunito"/>
              </a:rPr>
            </a:br>
            <a:r>
              <a:rPr lang="en-CA" sz="2800" b="1" dirty="0">
                <a:solidFill>
                  <a:srgbClr val="00A99D"/>
                </a:solidFill>
                <a:latin typeface="Nunito"/>
                <a:ea typeface="Nunito"/>
                <a:cs typeface="Nunito"/>
                <a:sym typeface="Nunito"/>
              </a:rPr>
              <a:t>Game PIN: On Screen</a:t>
            </a:r>
          </a:p>
        </p:txBody>
      </p:sp>
      <p:sp>
        <p:nvSpPr>
          <p:cNvPr id="90" name="Shape 90"/>
          <p:cNvSpPr txBox="1"/>
          <p:nvPr/>
        </p:nvSpPr>
        <p:spPr>
          <a:xfrm>
            <a:off x="3369150" y="2819809"/>
            <a:ext cx="5331899" cy="533400"/>
          </a:xfrm>
          <a:prstGeom prst="rect">
            <a:avLst/>
          </a:prstGeom>
          <a:noFill/>
          <a:ln>
            <a:noFill/>
          </a:ln>
        </p:spPr>
        <p:txBody>
          <a:bodyPr lIns="91425" tIns="45700" rIns="91425" bIns="45700" anchor="t" anchorCtr="0">
            <a:noAutofit/>
          </a:bodyPr>
          <a:lstStyle/>
          <a:p>
            <a:pPr lvl="0" algn="ctr">
              <a:buClr>
                <a:srgbClr val="FF9300"/>
              </a:buClr>
              <a:buSzPct val="25000"/>
            </a:pPr>
            <a:endParaRPr lang="en-CA" sz="1800" b="1" dirty="0">
              <a:solidFill>
                <a:srgbClr val="00A99D"/>
              </a:solidFill>
              <a:latin typeface="Nunito"/>
              <a:ea typeface="Nunito"/>
              <a:cs typeface="Nunito"/>
              <a:sym typeface="Nunito"/>
            </a:endParaRPr>
          </a:p>
        </p:txBody>
      </p:sp>
      <p:pic>
        <p:nvPicPr>
          <p:cNvPr id="3" name="Picture 2" descr="A close up of a sign&#10;&#10;Description generated with very high confidence">
            <a:extLst>
              <a:ext uri="{FF2B5EF4-FFF2-40B4-BE49-F238E27FC236}">
                <a16:creationId xmlns:a16="http://schemas.microsoft.com/office/drawing/2014/main" id="{8C7F24CC-9A94-41D3-AB4A-1CA0966D940C}"/>
              </a:ext>
            </a:extLst>
          </p:cNvPr>
          <p:cNvPicPr>
            <a:picLocks noChangeAspect="1"/>
          </p:cNvPicPr>
          <p:nvPr/>
        </p:nvPicPr>
        <p:blipFill>
          <a:blip r:embed="rId4"/>
          <a:stretch>
            <a:fillRect/>
          </a:stretch>
        </p:blipFill>
        <p:spPr>
          <a:xfrm>
            <a:off x="2541859" y="720118"/>
            <a:ext cx="3737824" cy="1528041"/>
          </a:xfrm>
          <a:prstGeom prst="rect">
            <a:avLst/>
          </a:prstGeom>
        </p:spPr>
      </p:pic>
    </p:spTree>
    <p:extLst>
      <p:ext uri="{BB962C8B-B14F-4D97-AF65-F5344CB8AC3E}">
        <p14:creationId xmlns:p14="http://schemas.microsoft.com/office/powerpoint/2010/main" val="6758498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42" name="Shape 142"/>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Introduction to Psychological Capital (</a:t>
            </a:r>
            <a:r>
              <a:rPr lang="en-CA" sz="2800" dirty="0" err="1">
                <a:solidFill>
                  <a:srgbClr val="00A99D"/>
                </a:solidFill>
                <a:latin typeface="Nunito"/>
                <a:ea typeface="Nunito"/>
                <a:cs typeface="Nunito"/>
                <a:sym typeface="Nunito"/>
              </a:rPr>
              <a:t>PsyCap</a:t>
            </a:r>
            <a:r>
              <a:rPr lang="en-CA" sz="2800" dirty="0">
                <a:solidFill>
                  <a:srgbClr val="00A99D"/>
                </a:solidFill>
                <a:latin typeface="Nunito"/>
                <a:ea typeface="Nunito"/>
                <a:cs typeface="Nunito"/>
                <a:sym typeface="Nunito"/>
              </a:rPr>
              <a:t>)</a:t>
            </a:r>
          </a:p>
        </p:txBody>
      </p:sp>
      <p:sp>
        <p:nvSpPr>
          <p:cNvPr id="143" name="Shape 143"/>
          <p:cNvSpPr txBox="1"/>
          <p:nvPr/>
        </p:nvSpPr>
        <p:spPr>
          <a:xfrm>
            <a:off x="316175" y="1052485"/>
            <a:ext cx="8534400" cy="2945100"/>
          </a:xfrm>
          <a:prstGeom prst="rect">
            <a:avLst/>
          </a:prstGeom>
          <a:noFill/>
          <a:ln>
            <a:noFill/>
          </a:ln>
        </p:spPr>
        <p:txBody>
          <a:bodyPr lIns="91425" tIns="45700" rIns="91425" bIns="45700" anchor="t" anchorCtr="0">
            <a:noAutofit/>
          </a:bodyPr>
          <a:lstStyle/>
          <a:p>
            <a:pPr marL="342900" indent="-279400">
              <a:buClr>
                <a:srgbClr val="B7B7B7"/>
              </a:buClr>
              <a:buSzPct val="100000"/>
              <a:buFont typeface="Nunito"/>
              <a:buChar char="•"/>
            </a:pPr>
            <a:r>
              <a:rPr lang="en-US" sz="1800" dirty="0">
                <a:solidFill>
                  <a:schemeClr val="bg1">
                    <a:lumMod val="50000"/>
                  </a:schemeClr>
                </a:solidFill>
                <a:latin typeface="Nunito"/>
                <a:ea typeface="Nunito"/>
                <a:cs typeface="Nunito"/>
                <a:sym typeface="Nunito"/>
              </a:rPr>
              <a:t>Fred Luthans: Rooted in Positive Organizational </a:t>
            </a:r>
            <a:r>
              <a:rPr lang="en-US" sz="1800" dirty="0" err="1">
                <a:solidFill>
                  <a:schemeClr val="bg1">
                    <a:lumMod val="50000"/>
                  </a:schemeClr>
                </a:solidFill>
                <a:latin typeface="Nunito"/>
                <a:ea typeface="Nunito"/>
                <a:cs typeface="Nunito"/>
                <a:sym typeface="Nunito"/>
              </a:rPr>
              <a:t>Behaviour</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indent="-279400">
              <a:buClr>
                <a:srgbClr val="B7B7B7"/>
              </a:buClr>
              <a:buSzPct val="100000"/>
              <a:buFont typeface="Nunito"/>
              <a:buChar char="•"/>
            </a:pPr>
            <a:r>
              <a:rPr lang="en-US" sz="1800" dirty="0" err="1">
                <a:solidFill>
                  <a:schemeClr val="bg1">
                    <a:lumMod val="50000"/>
                  </a:schemeClr>
                </a:solidFill>
                <a:latin typeface="Nunito"/>
                <a:ea typeface="Nunito"/>
                <a:cs typeface="Nunito"/>
                <a:sym typeface="Nunito"/>
              </a:rPr>
              <a:t>PsyCap</a:t>
            </a:r>
            <a:r>
              <a:rPr lang="en-US" sz="1800" dirty="0">
                <a:solidFill>
                  <a:schemeClr val="bg1">
                    <a:lumMod val="50000"/>
                  </a:schemeClr>
                </a:solidFill>
                <a:latin typeface="Nunito"/>
                <a:ea typeface="Nunito"/>
                <a:cs typeface="Nunito"/>
                <a:sym typeface="Nunito"/>
              </a:rPr>
              <a:t> is characterized by: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(1) making positive attributions </a:t>
            </a:r>
            <a:r>
              <a:rPr lang="en-US" sz="1800" dirty="0">
                <a:solidFill>
                  <a:srgbClr val="009999"/>
                </a:solidFill>
                <a:latin typeface="Nunito"/>
                <a:ea typeface="Nunito"/>
                <a:cs typeface="Nunito"/>
                <a:sym typeface="Nunito"/>
              </a:rPr>
              <a:t>(optimism) </a:t>
            </a:r>
            <a:r>
              <a:rPr lang="en-US" sz="1800" dirty="0">
                <a:solidFill>
                  <a:schemeClr val="bg1">
                    <a:lumMod val="50000"/>
                  </a:schemeClr>
                </a:solidFill>
                <a:latin typeface="Nunito"/>
                <a:ea typeface="Nunito"/>
                <a:cs typeface="Nunito"/>
                <a:sym typeface="Nunito"/>
              </a:rPr>
              <a:t>about succeeding now and in the future;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(2) persevering toward goals </a:t>
            </a:r>
            <a:r>
              <a:rPr lang="en-US" sz="1800" dirty="0">
                <a:solidFill>
                  <a:srgbClr val="009999"/>
                </a:solidFill>
                <a:latin typeface="Nunito"/>
                <a:ea typeface="Nunito"/>
                <a:cs typeface="Nunito"/>
                <a:sym typeface="Nunito"/>
              </a:rPr>
              <a:t>(hope</a:t>
            </a:r>
            <a:r>
              <a:rPr lang="en-US" sz="1800" dirty="0">
                <a:solidFill>
                  <a:schemeClr val="bg1">
                    <a:lumMod val="50000"/>
                  </a:schemeClr>
                </a:solidFill>
                <a:latin typeface="Nunito"/>
                <a:ea typeface="Nunito"/>
                <a:cs typeface="Nunito"/>
                <a:sym typeface="Nunito"/>
              </a:rPr>
              <a:t>) in order to succeed;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(3) having confidence </a:t>
            </a:r>
            <a:r>
              <a:rPr lang="en-US" sz="1800" dirty="0">
                <a:solidFill>
                  <a:srgbClr val="009999"/>
                </a:solidFill>
                <a:latin typeface="Nunito"/>
                <a:ea typeface="Nunito"/>
                <a:cs typeface="Nunito"/>
                <a:sym typeface="Nunito"/>
              </a:rPr>
              <a:t>(efficacy) </a:t>
            </a:r>
            <a:r>
              <a:rPr lang="en-US" sz="1800" dirty="0">
                <a:solidFill>
                  <a:schemeClr val="bg1">
                    <a:lumMod val="50000"/>
                  </a:schemeClr>
                </a:solidFill>
                <a:latin typeface="Nunito"/>
                <a:ea typeface="Nunito"/>
                <a:cs typeface="Nunito"/>
                <a:sym typeface="Nunito"/>
              </a:rPr>
              <a:t>to take on and put in the necessary effort to succeed at challenging tasks; and </a:t>
            </a:r>
            <a:br>
              <a:rPr lang="en-US" sz="1800" dirty="0">
                <a:solidFill>
                  <a:schemeClr val="bg1">
                    <a:lumMod val="50000"/>
                  </a:schemeClr>
                </a:solidFill>
                <a:latin typeface="Nunito"/>
                <a:ea typeface="Nunito"/>
                <a:cs typeface="Nunito"/>
                <a:sym typeface="Nunito"/>
              </a:rPr>
            </a:br>
            <a:r>
              <a:rPr lang="en-US" sz="1800" dirty="0">
                <a:solidFill>
                  <a:schemeClr val="bg1">
                    <a:lumMod val="50000"/>
                  </a:schemeClr>
                </a:solidFill>
                <a:latin typeface="Nunito"/>
                <a:ea typeface="Nunito"/>
                <a:cs typeface="Nunito"/>
                <a:sym typeface="Nunito"/>
              </a:rPr>
              <a:t>(4) having the </a:t>
            </a:r>
            <a:r>
              <a:rPr lang="en-US" sz="1800" dirty="0">
                <a:solidFill>
                  <a:srgbClr val="009999"/>
                </a:solidFill>
                <a:latin typeface="Nunito"/>
                <a:ea typeface="Nunito"/>
                <a:cs typeface="Nunito"/>
                <a:sym typeface="Nunito"/>
              </a:rPr>
              <a:t>resilience</a:t>
            </a:r>
            <a:r>
              <a:rPr lang="en-US" sz="1800" dirty="0">
                <a:solidFill>
                  <a:schemeClr val="bg1">
                    <a:lumMod val="50000"/>
                  </a:schemeClr>
                </a:solidFill>
                <a:latin typeface="Nunito"/>
                <a:ea typeface="Nunito"/>
                <a:cs typeface="Nunito"/>
                <a:sym typeface="Nunito"/>
              </a:rPr>
              <a:t> to bounce back from adversity to attain success (Luthans, Youssef and Avolio, 2007)</a:t>
            </a:r>
          </a:p>
        </p:txBody>
      </p:sp>
      <p:sp>
        <p:nvSpPr>
          <p:cNvPr id="144" name="Shape 144"/>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27148194"/>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Shape 276" descr="Viewpoint Leadership - Ending Slide.jpg"/>
          <p:cNvPicPr preferRelativeResize="0"/>
          <p:nvPr/>
        </p:nvPicPr>
        <p:blipFill rotWithShape="1">
          <a:blip r:embed="rId3">
            <a:extLst/>
          </a:blip>
          <a:srcRect/>
          <a:stretch/>
        </p:blipFill>
        <p:spPr>
          <a:xfrm>
            <a:off x="20" y="10"/>
            <a:ext cx="9143980" cy="5143490"/>
          </a:xfrm>
          <a:prstGeom prst="rect">
            <a:avLst/>
          </a:prstGeom>
          <a:noFill/>
        </p:spPr>
      </p:pic>
      <p:sp>
        <p:nvSpPr>
          <p:cNvPr id="93"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95" name="Straight Connector 94">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77" name="Shape 277"/>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
        <p:nvSpPr>
          <p:cNvPr id="280" name="Shape 280"/>
          <p:cNvSpPr txBox="1">
            <a:spLocks noGrp="1"/>
          </p:cNvSpPr>
          <p:nvPr>
            <p:ph type="subTitle" idx="1"/>
          </p:nvPr>
        </p:nvSpPr>
        <p:spPr>
          <a:xfrm>
            <a:off x="5837182" y="3932006"/>
            <a:ext cx="3247697" cy="512463"/>
          </a:xfrm>
          <a:prstGeom prst="rect">
            <a:avLst/>
          </a:prstGeom>
        </p:spPr>
        <p:txBody>
          <a:bodyPr lIns="91425" tIns="91425" rIns="91425" bIns="91425" anchorCtr="0">
            <a:normAutofit fontScale="85000" lnSpcReduction="20000"/>
          </a:bodyPr>
          <a:lstStyle/>
          <a:p>
            <a:pPr marL="0" marR="0" lvl="0" indent="0" rtl="0">
              <a:spcBef>
                <a:spcPts val="0"/>
              </a:spcBef>
              <a:spcAft>
                <a:spcPts val="0"/>
              </a:spcAft>
              <a:buClr>
                <a:srgbClr val="888888"/>
              </a:buClr>
              <a:buSzPct val="25000"/>
              <a:buFont typeface="Arial"/>
              <a:buNone/>
            </a:pPr>
            <a:r>
              <a:rPr lang="en-CA" sz="1500" b="0" i="0" u="none" strike="noStrike" cap="none" dirty="0">
                <a:latin typeface="Arial"/>
                <a:ea typeface="Arial"/>
                <a:cs typeface="Arial"/>
                <a:sym typeface="Arial"/>
              </a:rPr>
              <a:t>Based on Charles </a:t>
            </a:r>
            <a:r>
              <a:rPr lang="en-CA" sz="1500" b="0" i="0" u="none" strike="noStrike" cap="none" dirty="0" err="1">
                <a:latin typeface="Arial"/>
                <a:ea typeface="Arial"/>
                <a:cs typeface="Arial"/>
                <a:sym typeface="Arial"/>
              </a:rPr>
              <a:t>Synder’s</a:t>
            </a:r>
            <a:r>
              <a:rPr lang="en-CA" sz="1500" b="0" i="0" u="none" strike="noStrike" cap="none" dirty="0">
                <a:latin typeface="Arial"/>
                <a:ea typeface="Arial"/>
                <a:cs typeface="Arial"/>
                <a:sym typeface="Arial"/>
              </a:rPr>
              <a:t> work in Hope Theory</a:t>
            </a:r>
          </a:p>
        </p:txBody>
      </p:sp>
      <p:sp>
        <p:nvSpPr>
          <p:cNvPr id="279" name="Shape 279"/>
          <p:cNvSpPr/>
          <p:nvPr/>
        </p:nvSpPr>
        <p:spPr>
          <a:xfrm>
            <a:off x="-1621771" y="2351780"/>
            <a:ext cx="8659040" cy="584700"/>
          </a:xfrm>
          <a:prstGeom prst="rect">
            <a:avLst/>
          </a:prstGeom>
          <a:noFill/>
          <a:ln>
            <a:noFill/>
          </a:ln>
        </p:spPr>
        <p:txBody>
          <a:bodyPr lIns="91425" tIns="45700" rIns="91425" bIns="45700" anchor="t" anchorCtr="0">
            <a:noAutofit/>
          </a:bodyPr>
          <a:lstStyle/>
          <a:p>
            <a:pPr lvl="0" algn="ctr">
              <a:spcAft>
                <a:spcPts val="600"/>
              </a:spcAft>
              <a:buClr>
                <a:schemeClr val="lt1"/>
              </a:buClr>
              <a:buSzPct val="25000"/>
            </a:pPr>
            <a:r>
              <a:rPr lang="en-US" sz="3600" dirty="0">
                <a:solidFill>
                  <a:srgbClr val="FFFFFF"/>
                </a:solidFill>
                <a:latin typeface="Nunito"/>
                <a:ea typeface="Nunito"/>
                <a:cs typeface="Nunito"/>
                <a:sym typeface="Nunito"/>
              </a:rPr>
              <a:t>Hope</a:t>
            </a:r>
          </a:p>
          <a:p>
            <a:pPr lvl="0" algn="ctr">
              <a:spcAft>
                <a:spcPts val="600"/>
              </a:spcAft>
              <a:buClr>
                <a:schemeClr val="lt1"/>
              </a:buClr>
              <a:buSzPct val="25000"/>
            </a:pPr>
            <a:endParaRPr lang="en-US" sz="3600" i="1" dirty="0">
              <a:solidFill>
                <a:srgbClr val="FFFFFF"/>
              </a:solidFill>
              <a:latin typeface="Nunito"/>
              <a:ea typeface="Nunito"/>
              <a:cs typeface="Nunito"/>
              <a:sym typeface="Nunito"/>
            </a:endParaRPr>
          </a:p>
          <a:p>
            <a:pPr lvl="0" algn="ctr">
              <a:spcAft>
                <a:spcPts val="600"/>
              </a:spcAft>
              <a:buClr>
                <a:schemeClr val="lt1"/>
              </a:buClr>
              <a:buSzPct val="25000"/>
            </a:pPr>
            <a:r>
              <a:rPr lang="en-US" sz="3600" i="1" dirty="0">
                <a:solidFill>
                  <a:srgbClr val="FFFFFF"/>
                </a:solidFill>
                <a:latin typeface="Nunito"/>
                <a:ea typeface="Nunito"/>
                <a:cs typeface="Nunito"/>
                <a:sym typeface="Nunito"/>
              </a:rPr>
              <a:t> </a:t>
            </a:r>
            <a:endParaRPr lang="en-CA" sz="3600" i="1" u="none" strike="noStrike" cap="none" dirty="0">
              <a:solidFill>
                <a:srgbClr val="FFFFFF"/>
              </a:solidFill>
              <a:latin typeface="Nunito"/>
              <a:ea typeface="Nunito"/>
              <a:cs typeface="Nunito"/>
              <a:sym typeface="Nunito"/>
            </a:endParaRPr>
          </a:p>
        </p:txBody>
      </p:sp>
    </p:spTree>
    <p:extLst>
      <p:ext uri="{BB962C8B-B14F-4D97-AF65-F5344CB8AC3E}">
        <p14:creationId xmlns:p14="http://schemas.microsoft.com/office/powerpoint/2010/main" val="147851152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descr="Viewpoint Leadership - Regular Slide.jpg"/>
          <p:cNvPicPr preferRelativeResize="0"/>
          <p:nvPr/>
        </p:nvPicPr>
        <p:blipFill rotWithShape="1">
          <a:blip r:embed="rId3">
            <a:alphaModFix/>
          </a:blip>
          <a:srcRect t="119" b="129"/>
          <a:stretch/>
        </p:blipFill>
        <p:spPr>
          <a:xfrm>
            <a:off x="0" y="0"/>
            <a:ext cx="9166800" cy="5143500"/>
          </a:xfrm>
          <a:prstGeom prst="rect">
            <a:avLst/>
          </a:prstGeom>
          <a:noFill/>
          <a:ln>
            <a:noFill/>
          </a:ln>
        </p:spPr>
      </p:pic>
      <p:sp>
        <p:nvSpPr>
          <p:cNvPr id="183" name="Shape 183"/>
          <p:cNvSpPr txBox="1"/>
          <p:nvPr/>
        </p:nvSpPr>
        <p:spPr>
          <a:xfrm>
            <a:off x="50" y="285750"/>
            <a:ext cx="9166799" cy="685799"/>
          </a:xfrm>
          <a:prstGeom prst="rect">
            <a:avLst/>
          </a:prstGeom>
          <a:noFill/>
          <a:ln>
            <a:noFill/>
          </a:ln>
        </p:spPr>
        <p:txBody>
          <a:bodyPr lIns="91425" tIns="45700" rIns="91425" bIns="45700" anchor="ctr" anchorCtr="0">
            <a:noAutofit/>
          </a:bodyPr>
          <a:lstStyle/>
          <a:p>
            <a:pPr lvl="0" algn="ctr" rtl="0">
              <a:spcBef>
                <a:spcPts val="0"/>
              </a:spcBef>
              <a:buClr>
                <a:schemeClr val="accent3"/>
              </a:buClr>
              <a:buSzPct val="25000"/>
              <a:buFont typeface="Quicksand"/>
              <a:buNone/>
            </a:pPr>
            <a:r>
              <a:rPr lang="en-CA" sz="2800" dirty="0">
                <a:solidFill>
                  <a:srgbClr val="00A99D"/>
                </a:solidFill>
                <a:latin typeface="Nunito"/>
                <a:ea typeface="Nunito"/>
                <a:cs typeface="Nunito"/>
                <a:sym typeface="Nunito"/>
              </a:rPr>
              <a:t>Hope Theory + Goal Setting </a:t>
            </a:r>
          </a:p>
        </p:txBody>
      </p:sp>
      <p:sp>
        <p:nvSpPr>
          <p:cNvPr id="184" name="Shape 184"/>
          <p:cNvSpPr txBox="1"/>
          <p:nvPr/>
        </p:nvSpPr>
        <p:spPr>
          <a:xfrm>
            <a:off x="304800" y="1123950"/>
            <a:ext cx="8534399" cy="1313398"/>
          </a:xfrm>
          <a:prstGeom prst="rect">
            <a:avLst/>
          </a:prstGeom>
          <a:noFill/>
          <a:ln>
            <a:noFill/>
          </a:ln>
        </p:spPr>
        <p:txBody>
          <a:bodyPr lIns="91425" tIns="45700" rIns="91425" bIns="45700" anchor="t" anchorCtr="0">
            <a:noAutofit/>
          </a:bodyPr>
          <a:lstStyle/>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Long-term study by Charles </a:t>
            </a:r>
            <a:r>
              <a:rPr lang="en-US" sz="1800" dirty="0" err="1">
                <a:solidFill>
                  <a:schemeClr val="bg1">
                    <a:lumMod val="50000"/>
                  </a:schemeClr>
                </a:solidFill>
                <a:latin typeface="Nunito"/>
                <a:ea typeface="Nunito"/>
                <a:cs typeface="Nunito"/>
                <a:sym typeface="Nunito"/>
              </a:rPr>
              <a:t>Synder</a:t>
            </a:r>
            <a:r>
              <a:rPr lang="en-US" sz="1800" dirty="0">
                <a:solidFill>
                  <a:schemeClr val="bg1">
                    <a:lumMod val="50000"/>
                  </a:schemeClr>
                </a:solidFill>
                <a:latin typeface="Nunito"/>
                <a:ea typeface="Nunito"/>
                <a:cs typeface="Nunito"/>
                <a:sym typeface="Nunito"/>
              </a:rPr>
              <a:t> showed that academic success was directly related to the strength of one trait: </a:t>
            </a:r>
            <a:r>
              <a:rPr lang="en-US" sz="1800" b="1" dirty="0">
                <a:solidFill>
                  <a:schemeClr val="bg1">
                    <a:lumMod val="50000"/>
                  </a:schemeClr>
                </a:solidFill>
                <a:latin typeface="Nunito"/>
                <a:ea typeface="Nunito"/>
                <a:cs typeface="Nunito"/>
                <a:sym typeface="Nunito"/>
              </a:rPr>
              <a:t>Hope</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Hope is defined as the perceived capability to derive pathways to desired goals, and motivate oneself via agency thinking to use those pathways.</a:t>
            </a:r>
            <a:br>
              <a:rPr lang="en-US" sz="1800" dirty="0">
                <a:solidFill>
                  <a:schemeClr val="bg1">
                    <a:lumMod val="50000"/>
                  </a:schemeClr>
                </a:solidFill>
                <a:latin typeface="Nunito"/>
                <a:ea typeface="Nunito"/>
                <a:cs typeface="Nunito"/>
                <a:sym typeface="Nunito"/>
              </a:rPr>
            </a:br>
            <a:endParaRPr lang="en-US" sz="1800" dirty="0">
              <a:solidFill>
                <a:schemeClr val="bg1">
                  <a:lumMod val="50000"/>
                </a:schemeClr>
              </a:solidFill>
              <a:latin typeface="Nunito"/>
              <a:ea typeface="Nunito"/>
              <a:cs typeface="Nunito"/>
              <a:sym typeface="Nunito"/>
            </a:endParaRPr>
          </a:p>
          <a:p>
            <a:pPr marL="342900" lvl="0" indent="-285750">
              <a:buClr>
                <a:srgbClr val="00A99D"/>
              </a:buClr>
              <a:buSzPct val="100000"/>
              <a:buFont typeface="Nunito"/>
              <a:buChar char="•"/>
            </a:pPr>
            <a:r>
              <a:rPr lang="en-US" sz="1800" dirty="0">
                <a:solidFill>
                  <a:schemeClr val="bg1">
                    <a:lumMod val="50000"/>
                  </a:schemeClr>
                </a:solidFill>
                <a:latin typeface="Nunito"/>
                <a:ea typeface="Nunito"/>
                <a:cs typeface="Nunito"/>
                <a:sym typeface="Nunito"/>
              </a:rPr>
              <a:t>Hope is based on three essential factors: Goals, Will-Power &amp; Way-Power.</a:t>
            </a:r>
            <a:r>
              <a:rPr lang="en-CA" sz="1800" dirty="0">
                <a:solidFill>
                  <a:schemeClr val="bg1">
                    <a:lumMod val="50000"/>
                  </a:schemeClr>
                </a:solidFill>
                <a:latin typeface="Nunito"/>
                <a:ea typeface="Nunito"/>
                <a:cs typeface="Nunito"/>
                <a:sym typeface="Nunito"/>
              </a:rPr>
              <a:t>	</a:t>
            </a:r>
            <a:endParaRPr sz="1800" dirty="0">
              <a:solidFill>
                <a:schemeClr val="bg1">
                  <a:lumMod val="50000"/>
                </a:schemeClr>
              </a:solidFill>
              <a:latin typeface="Nunito"/>
              <a:ea typeface="Nunito"/>
              <a:cs typeface="Nunito"/>
              <a:sym typeface="Nunito"/>
            </a:endParaRPr>
          </a:p>
        </p:txBody>
      </p:sp>
      <p:sp>
        <p:nvSpPr>
          <p:cNvPr id="185" name="Shape 185"/>
          <p:cNvSpPr txBox="1"/>
          <p:nvPr/>
        </p:nvSpPr>
        <p:spPr>
          <a:xfrm>
            <a:off x="5033050" y="4749450"/>
            <a:ext cx="4110900" cy="418500"/>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rgbClr val="FFFFFF"/>
              </a:buClr>
              <a:buFont typeface="Calibri"/>
              <a:buNone/>
            </a:pPr>
            <a:endParaRPr sz="1400" b="0" i="0" u="none" strike="noStrike" cap="none">
              <a:solidFill>
                <a:srgbClr val="86AF4C"/>
              </a:solidFill>
              <a:latin typeface="Quicksand"/>
              <a:ea typeface="Quicksand"/>
              <a:cs typeface="Quicksand"/>
              <a:sym typeface="Quicksand"/>
            </a:endParaRPr>
          </a:p>
        </p:txBody>
      </p:sp>
    </p:spTree>
    <p:extLst>
      <p:ext uri="{BB962C8B-B14F-4D97-AF65-F5344CB8AC3E}">
        <p14:creationId xmlns:p14="http://schemas.microsoft.com/office/powerpoint/2010/main" val="2132448687"/>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4871</TotalTime>
  <Words>723</Words>
  <Application>Microsoft Office PowerPoint</Application>
  <PresentationFormat>On-screen Show (16:9)</PresentationFormat>
  <Paragraphs>147</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Nunito</vt:lpstr>
      <vt:lpstr>Quicksand</vt:lpstr>
      <vt:lpstr>Calibri</vt:lpstr>
      <vt:lpstr>Arial</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 Billan</dc:creator>
  <cp:lastModifiedBy>R Billan</cp:lastModifiedBy>
  <cp:revision>363</cp:revision>
  <dcterms:modified xsi:type="dcterms:W3CDTF">2018-08-07T15:59:32Z</dcterms:modified>
</cp:coreProperties>
</file>